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embeddings/oleObject1.bin" ContentType="application/vnd.openxmlformats-officedocument.oleObject"/>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embeddings/oleObject2.bin" ContentType="application/vnd.openxmlformats-officedocument.oleObject"/>
  <Override PartName="/ppt/tags/tag6.xml" ContentType="application/vnd.openxmlformats-officedocument.presentationml.tags+xml"/>
  <Override PartName="/ppt/embeddings/oleObject3.bin" ContentType="application/vnd.openxmlformats-officedocument.oleObject"/>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embeddings/oleObject4.bin" ContentType="application/vnd.openxmlformats-officedocument.oleObject"/>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embeddings/oleObject5.bin" ContentType="application/vnd.openxmlformats-officedocument.oleObject"/>
  <Override PartName="/ppt/tags/tag11.xml" ContentType="application/vnd.openxmlformats-officedocument.presentationml.tags+xml"/>
  <Override PartName="/ppt/notesSlides/notesSlide4.xml" ContentType="application/vnd.openxmlformats-officedocument.presentationml.notesSlide+xml"/>
  <Override PartName="/ppt/embeddings/oleObject6.bin" ContentType="application/vnd.openxmlformats-officedocument.oleObject"/>
  <Override PartName="/ppt/tags/tag12.xml" ContentType="application/vnd.openxmlformats-officedocument.presentationml.tags+xml"/>
  <Override PartName="/ppt/notesSlides/notesSlide5.xml" ContentType="application/vnd.openxmlformats-officedocument.presentationml.notesSlide+xml"/>
  <Override PartName="/ppt/embeddings/oleObject7.bin" ContentType="application/vnd.openxmlformats-officedocument.oleObject"/>
  <Override PartName="/ppt/tags/tag13.xml" ContentType="application/vnd.openxmlformats-officedocument.presentationml.tags+xml"/>
  <Override PartName="/ppt/notesSlides/notesSlide6.xml" ContentType="application/vnd.openxmlformats-officedocument.presentationml.notesSlide+xml"/>
  <Override PartName="/ppt/embeddings/oleObject8.bin" ContentType="application/vnd.openxmlformats-officedocument.oleObject"/>
  <Override PartName="/ppt/tags/tag14.xml" ContentType="application/vnd.openxmlformats-officedocument.presentationml.tags+xml"/>
  <Override PartName="/ppt/notesSlides/notesSlide7.xml" ContentType="application/vnd.openxmlformats-officedocument.presentationml.notesSlide+xml"/>
  <Override PartName="/ppt/embeddings/oleObject9.bin" ContentType="application/vnd.openxmlformats-officedocument.oleObject"/>
  <Override PartName="/ppt/tags/tag15.xml" ContentType="application/vnd.openxmlformats-officedocument.presentationml.tags+xml"/>
  <Override PartName="/ppt/notesSlides/notesSlide8.xml" ContentType="application/vnd.openxmlformats-officedocument.presentationml.notesSlide+xml"/>
  <Override PartName="/ppt/embeddings/oleObject10.bin" ContentType="application/vnd.openxmlformats-officedocument.oleObject"/>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embeddings/oleObject11.bin" ContentType="application/vnd.openxmlformats-officedocument.oleObject"/>
  <Override PartName="/ppt/tags/tag18.xml" ContentType="application/vnd.openxmlformats-officedocument.presentationml.tags+xml"/>
  <Override PartName="/ppt/tags/tag19.xml" ContentType="application/vnd.openxmlformats-officedocument.presentationml.tags+xml"/>
  <Override PartName="/ppt/notesSlides/notesSlide10.xml" ContentType="application/vnd.openxmlformats-officedocument.presentationml.notesSlide+xml"/>
  <Override PartName="/ppt/embeddings/oleObject12.bin" ContentType="application/vnd.openxmlformats-officedocument.oleObject"/>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embeddings/oleObject13.bin" ContentType="application/vnd.openxmlformats-officedocument.oleObject"/>
  <Override PartName="/ppt/tags/tag22.xml" ContentType="application/vnd.openxmlformats-officedocument.presentationml.tags+xml"/>
  <Override PartName="/ppt/tags/tag23.xml" ContentType="application/vnd.openxmlformats-officedocument.presentationml.tags+xml"/>
  <Override PartName="/ppt/notesSlides/notesSlide12.xml" ContentType="application/vnd.openxmlformats-officedocument.presentationml.notesSlide+xml"/>
  <Override PartName="/ppt/embeddings/oleObject14.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0" r:id="rId1"/>
    <p:sldMasterId id="2147484332" r:id="rId2"/>
  </p:sldMasterIdLst>
  <p:notesMasterIdLst>
    <p:notesMasterId r:id="rId20"/>
  </p:notesMasterIdLst>
  <p:sldIdLst>
    <p:sldId id="270" r:id="rId3"/>
    <p:sldId id="256" r:id="rId4"/>
    <p:sldId id="259" r:id="rId5"/>
    <p:sldId id="260" r:id="rId6"/>
    <p:sldId id="258" r:id="rId7"/>
    <p:sldId id="277" r:id="rId8"/>
    <p:sldId id="273" r:id="rId9"/>
    <p:sldId id="274" r:id="rId10"/>
    <p:sldId id="261" r:id="rId11"/>
    <p:sldId id="263" r:id="rId12"/>
    <p:sldId id="264" r:id="rId13"/>
    <p:sldId id="271" r:id="rId14"/>
    <p:sldId id="272" r:id="rId15"/>
    <p:sldId id="275" r:id="rId16"/>
    <p:sldId id="267" r:id="rId17"/>
    <p:sldId id="266" r:id="rId18"/>
    <p:sldId id="268" r:id="rId19"/>
  </p:sldIdLst>
  <p:sldSz cx="9144000" cy="6858000" type="screen4x3"/>
  <p:notesSz cx="6858000" cy="9144000"/>
  <p:custDataLst>
    <p:tags r:id="rId2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men Reina" initials="CR" lastIdx="1" clrIdx="0">
    <p:extLst>
      <p:ext uri="{19B8F6BF-5375-455C-9EA6-DF929625EA0E}">
        <p15:presenceInfo xmlns="" xmlns:p15="http://schemas.microsoft.com/office/powerpoint/2012/main" userId="b249660ae0f080c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3144"/>
    <a:srgbClr val="6A9FB6"/>
    <a:srgbClr val="76B6D6"/>
    <a:srgbClr val="7BA0B2"/>
    <a:srgbClr val="A2A1A6"/>
    <a:srgbClr val="7AA1B3"/>
    <a:srgbClr val="6B9FB9"/>
    <a:srgbClr val="7AA2B4"/>
    <a:srgbClr val="B6FFA1"/>
    <a:srgbClr val="2C67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4" autoAdjust="0"/>
    <p:restoredTop sz="94741" autoAdjust="0"/>
  </p:normalViewPr>
  <p:slideViewPr>
    <p:cSldViewPr>
      <p:cViewPr varScale="1">
        <p:scale>
          <a:sx n="220" d="100"/>
          <a:sy n="220" d="100"/>
        </p:scale>
        <p:origin x="-1712" y="-10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tags" Target="tags/tag1.xml"/><Relationship Id="rId23" Type="http://schemas.openxmlformats.org/officeDocument/2006/relationships/commentAuthors" Target="commentAuthor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F0F659-5163-4E2D-8CD2-B93EB7C38164}" type="datetimeFigureOut">
              <a:rPr lang="es-ES" smtClean="0"/>
              <a:t>21/7/20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6FEC1A-72C2-4E4D-95BB-4D8F9553BA7D}" type="slidenum">
              <a:rPr lang="es-ES" smtClean="0"/>
              <a:t>‹Nr.›</a:t>
            </a:fld>
            <a:endParaRPr lang="es-ES"/>
          </a:p>
        </p:txBody>
      </p:sp>
    </p:spTree>
    <p:extLst>
      <p:ext uri="{BB962C8B-B14F-4D97-AF65-F5344CB8AC3E}">
        <p14:creationId xmlns:p14="http://schemas.microsoft.com/office/powerpoint/2010/main" val="3320119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a:t>
            </a:fld>
            <a:endParaRPr lang="es-ES"/>
          </a:p>
        </p:txBody>
      </p:sp>
    </p:spTree>
    <p:extLst>
      <p:ext uri="{BB962C8B-B14F-4D97-AF65-F5344CB8AC3E}">
        <p14:creationId xmlns:p14="http://schemas.microsoft.com/office/powerpoint/2010/main" val="3663676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15</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16</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17</a:t>
            </a:fld>
            <a:endParaRPr lang="es-ES"/>
          </a:p>
        </p:txBody>
      </p:sp>
    </p:spTree>
    <p:extLst>
      <p:ext uri="{BB962C8B-B14F-4D97-AF65-F5344CB8AC3E}">
        <p14:creationId xmlns:p14="http://schemas.microsoft.com/office/powerpoint/2010/main" val="2844405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3</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4</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9</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10</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11</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12</a:t>
            </a:fld>
            <a:endParaRPr lang="es-ES"/>
          </a:p>
        </p:txBody>
      </p:sp>
    </p:spTree>
    <p:extLst>
      <p:ext uri="{BB962C8B-B14F-4D97-AF65-F5344CB8AC3E}">
        <p14:creationId xmlns:p14="http://schemas.microsoft.com/office/powerpoint/2010/main" val="882566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13</a:t>
            </a:fld>
            <a:endParaRPr lang="es-ES"/>
          </a:p>
        </p:txBody>
      </p:sp>
    </p:spTree>
    <p:extLst>
      <p:ext uri="{BB962C8B-B14F-4D97-AF65-F5344CB8AC3E}">
        <p14:creationId xmlns:p14="http://schemas.microsoft.com/office/powerpoint/2010/main" val="3859476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14</a:t>
            </a:fld>
            <a:endParaRPr lang="es-ES"/>
          </a:p>
        </p:txBody>
      </p:sp>
    </p:spTree>
    <p:extLst>
      <p:ext uri="{BB962C8B-B14F-4D97-AF65-F5344CB8AC3E}">
        <p14:creationId xmlns:p14="http://schemas.microsoft.com/office/powerpoint/2010/main" val="1690897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rgbClr val="053144"/>
                </a:solidFill>
                <a:effectLst>
                  <a:outerShdw blurRad="38100" dist="25400" dir="5400000" algn="tl" rotWithShape="0">
                    <a:srgbClr val="000000">
                      <a:alpha val="43000"/>
                    </a:srgbClr>
                  </a:outerShdw>
                </a:effectLst>
                <a:latin typeface="+mj-lt"/>
                <a:ea typeface="+mj-ea"/>
                <a:cs typeface="+mj-cs"/>
              </a:defRPr>
            </a:lvl1pPr>
          </a:lstStyle>
          <a:p>
            <a:r>
              <a:rPr kumimoji="0" lang="es-ES" dirty="0"/>
              <a:t>Haga clic para modificar el estilo de título del patrón</a:t>
            </a:r>
            <a:endParaRPr kumimoji="0" lang="en-US" dirty="0"/>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7" name="Date Placeholder 2">
            <a:extLst>
              <a:ext uri="{FF2B5EF4-FFF2-40B4-BE49-F238E27FC236}">
                <a16:creationId xmlns="" xmlns:a16="http://schemas.microsoft.com/office/drawing/2014/main" id="{ED32E539-60FA-41B1-AB43-6C65A7FEA032}"/>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21/7/20</a:t>
            </a:fld>
            <a:endParaRPr lang="es-ES" dirty="0"/>
          </a:p>
        </p:txBody>
      </p:sp>
      <p:sp>
        <p:nvSpPr>
          <p:cNvPr id="8" name="Slide Number Placeholder 4">
            <a:extLst>
              <a:ext uri="{FF2B5EF4-FFF2-40B4-BE49-F238E27FC236}">
                <a16:creationId xmlns="" xmlns:a16="http://schemas.microsoft.com/office/drawing/2014/main" id="{098DC9BD-BA15-4B9D-9F83-8702EEDDFE6E}"/>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‹Nr.›</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21/7/20</a:t>
            </a:fld>
            <a:endParaRPr lang="es-ES"/>
          </a:p>
        </p:txBody>
      </p:sp>
      <p:sp>
        <p:nvSpPr>
          <p:cNvPr id="5" name="Footer Placeholder 4"/>
          <p:cNvSpPr>
            <a:spLocks noGrp="1"/>
          </p:cNvSpPr>
          <p:nvPr>
            <p:ph type="ftr" sz="quarter" idx="11"/>
          </p:nvPr>
        </p:nvSpPr>
        <p:spPr>
          <a:xfrm>
            <a:off x="2667000" y="6356350"/>
            <a:ext cx="33528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7924800" y="6356350"/>
            <a:ext cx="762000" cy="365125"/>
          </a:xfrm>
          <a:prstGeom prst="rect">
            <a:avLst/>
          </a:prstGeom>
        </p:spPr>
        <p:txBody>
          <a:bodyPr/>
          <a:lstStyle/>
          <a:p>
            <a:fld id="{B4E36A81-5F9A-4D9E-8168-7E074D87C203}" type="slidenum">
              <a:rPr lang="es-ES" smtClean="0"/>
              <a:t>‹Nr.›</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21/7/20</a:t>
            </a:fld>
            <a:endParaRPr lang="es-ES"/>
          </a:p>
        </p:txBody>
      </p:sp>
      <p:sp>
        <p:nvSpPr>
          <p:cNvPr id="5" name="Footer Placeholder 4"/>
          <p:cNvSpPr>
            <a:spLocks noGrp="1"/>
          </p:cNvSpPr>
          <p:nvPr>
            <p:ph type="ftr" sz="quarter" idx="11"/>
          </p:nvPr>
        </p:nvSpPr>
        <p:spPr>
          <a:xfrm>
            <a:off x="2667000" y="6356350"/>
            <a:ext cx="33528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7924800" y="6356350"/>
            <a:ext cx="762000" cy="365125"/>
          </a:xfrm>
          <a:prstGeom prst="rect">
            <a:avLst/>
          </a:prstGeom>
        </p:spPr>
        <p:txBody>
          <a:bodyPr/>
          <a:lstStyle/>
          <a:p>
            <a:fld id="{B4E36A81-5F9A-4D9E-8168-7E074D87C203}" type="slidenum">
              <a:rPr lang="es-ES" smtClean="0"/>
              <a:t>‹Nr.›</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GB"/>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21/7/20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144447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21/7/20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3837677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GB"/>
          </a:p>
        </p:txBody>
      </p:sp>
      <p:sp>
        <p:nvSpPr>
          <p:cNvPr id="3" name="Marcador de texto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02DEBDB9-0B2A-4F6C-B2EE-AC075F232198}" type="datetimeFigureOut">
              <a:rPr lang="en-GB" smtClean="0"/>
              <a:t>21/7/20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1615781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contenido 2"/>
          <p:cNvSpPr>
            <a:spLocks noGrp="1"/>
          </p:cNvSpPr>
          <p:nvPr>
            <p:ph sz="half" idx="1"/>
          </p:nvPr>
        </p:nvSpPr>
        <p:spPr>
          <a:xfrm>
            <a:off x="628650" y="1825625"/>
            <a:ext cx="386715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contenido 3"/>
          <p:cNvSpPr>
            <a:spLocks noGrp="1"/>
          </p:cNvSpPr>
          <p:nvPr>
            <p:ph sz="half" idx="2"/>
          </p:nvPr>
        </p:nvSpPr>
        <p:spPr>
          <a:xfrm>
            <a:off x="4648200" y="1825625"/>
            <a:ext cx="386715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5" name="Marcador de fecha 4"/>
          <p:cNvSpPr>
            <a:spLocks noGrp="1"/>
          </p:cNvSpPr>
          <p:nvPr>
            <p:ph type="dt" sz="half" idx="10"/>
          </p:nvPr>
        </p:nvSpPr>
        <p:spPr/>
        <p:txBody>
          <a:bodyPr/>
          <a:lstStyle/>
          <a:p>
            <a:fld id="{02DEBDB9-0B2A-4F6C-B2EE-AC075F232198}" type="datetimeFigureOut">
              <a:rPr lang="en-GB" smtClean="0"/>
              <a:t>21/7/20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2814652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a:t>Haga clic para modificar el estilo de título del patrón</a:t>
            </a:r>
            <a:endParaRPr lang="en-GB"/>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7" name="Marcador de fecha 6"/>
          <p:cNvSpPr>
            <a:spLocks noGrp="1"/>
          </p:cNvSpPr>
          <p:nvPr>
            <p:ph type="dt" sz="half" idx="10"/>
          </p:nvPr>
        </p:nvSpPr>
        <p:spPr/>
        <p:txBody>
          <a:bodyPr/>
          <a:lstStyle/>
          <a:p>
            <a:fld id="{02DEBDB9-0B2A-4F6C-B2EE-AC075F232198}" type="datetimeFigureOut">
              <a:rPr lang="en-GB" smtClean="0"/>
              <a:t>21/7/20</a:t>
            </a:fld>
            <a:endParaRPr lang="en-GB"/>
          </a:p>
        </p:txBody>
      </p:sp>
      <p:sp>
        <p:nvSpPr>
          <p:cNvPr id="8" name="Marcador de pie de página 7"/>
          <p:cNvSpPr>
            <a:spLocks noGrp="1"/>
          </p:cNvSpPr>
          <p:nvPr>
            <p:ph type="ftr" sz="quarter" idx="11"/>
          </p:nvPr>
        </p:nvSpPr>
        <p:spPr/>
        <p:txBody>
          <a:bodyPr/>
          <a:lstStyle/>
          <a:p>
            <a:endParaRPr lang="en-GB"/>
          </a:p>
        </p:txBody>
      </p:sp>
      <p:sp>
        <p:nvSpPr>
          <p:cNvPr id="9" name="Marcador de número de diapositiva 8"/>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2875035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fecha 2"/>
          <p:cNvSpPr>
            <a:spLocks noGrp="1"/>
          </p:cNvSpPr>
          <p:nvPr>
            <p:ph type="dt" sz="half" idx="10"/>
          </p:nvPr>
        </p:nvSpPr>
        <p:spPr/>
        <p:txBody>
          <a:bodyPr/>
          <a:lstStyle/>
          <a:p>
            <a:fld id="{02DEBDB9-0B2A-4F6C-B2EE-AC075F232198}" type="datetimeFigureOut">
              <a:rPr lang="en-GB" smtClean="0"/>
              <a:t>21/7/20</a:t>
            </a:fld>
            <a:endParaRPr lang="en-GB"/>
          </a:p>
        </p:txBody>
      </p:sp>
      <p:sp>
        <p:nvSpPr>
          <p:cNvPr id="4" name="Marcador de pie de página 3"/>
          <p:cNvSpPr>
            <a:spLocks noGrp="1"/>
          </p:cNvSpPr>
          <p:nvPr>
            <p:ph type="ftr" sz="quarter" idx="11"/>
          </p:nvPr>
        </p:nvSpPr>
        <p:spPr/>
        <p:txBody>
          <a:bodyPr/>
          <a:lstStyle/>
          <a:p>
            <a:endParaRPr lang="en-GB"/>
          </a:p>
        </p:txBody>
      </p:sp>
      <p:sp>
        <p:nvSpPr>
          <p:cNvPr id="5" name="Marcador de número de diapositiva 4"/>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2384513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2DEBDB9-0B2A-4F6C-B2EE-AC075F232198}" type="datetimeFigureOut">
              <a:rPr lang="en-GB" smtClean="0"/>
              <a:t>21/7/20</a:t>
            </a:fld>
            <a:endParaRPr lang="en-GB"/>
          </a:p>
        </p:txBody>
      </p:sp>
      <p:sp>
        <p:nvSpPr>
          <p:cNvPr id="3" name="Marcador de pie de página 2"/>
          <p:cNvSpPr>
            <a:spLocks noGrp="1"/>
          </p:cNvSpPr>
          <p:nvPr>
            <p:ph type="ftr" sz="quarter" idx="11"/>
          </p:nvPr>
        </p:nvSpPr>
        <p:spPr/>
        <p:txBody>
          <a:bodyPr/>
          <a:lstStyle/>
          <a:p>
            <a:endParaRPr lang="en-GB"/>
          </a:p>
        </p:txBody>
      </p:sp>
      <p:sp>
        <p:nvSpPr>
          <p:cNvPr id="4" name="Marcador de número de diapositiva 3"/>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1142081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GB"/>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02DEBDB9-0B2A-4F6C-B2EE-AC075F232198}" type="datetimeFigureOut">
              <a:rPr lang="en-GB" smtClean="0"/>
              <a:t>21/7/20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79986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6A9FB6"/>
                </a:solidFill>
                <a:latin typeface="Avenir Next LT Pro" panose="020B0504020202020204" pitchFamily="34" charset="0"/>
              </a:defRPr>
            </a:lvl1pPr>
          </a:lstStyle>
          <a:p>
            <a:r>
              <a:rPr kumimoji="0" lang="es-ES" dirty="0"/>
              <a:t>Haga clic para modificar el estilo de título del patrón</a:t>
            </a:r>
            <a:endParaRPr kumimoji="0" lang="en-US" dirty="0"/>
          </a:p>
        </p:txBody>
      </p:sp>
      <p:sp>
        <p:nvSpPr>
          <p:cNvPr id="3" name="Content Placeholder 2"/>
          <p:cNvSpPr>
            <a:spLocks noGrp="1"/>
          </p:cNvSpPr>
          <p:nvPr>
            <p:ph idx="1"/>
          </p:nvPr>
        </p:nvSpPr>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Date Placeholder 2">
            <a:extLst>
              <a:ext uri="{FF2B5EF4-FFF2-40B4-BE49-F238E27FC236}">
                <a16:creationId xmlns="" xmlns:a16="http://schemas.microsoft.com/office/drawing/2014/main" id="{F3C60ECB-4548-40A0-970E-5ADD53D4FD17}"/>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21/7/20</a:t>
            </a:fld>
            <a:endParaRPr lang="es-ES" dirty="0"/>
          </a:p>
        </p:txBody>
      </p:sp>
      <p:sp>
        <p:nvSpPr>
          <p:cNvPr id="8" name="Slide Number Placeholder 4">
            <a:extLst>
              <a:ext uri="{FF2B5EF4-FFF2-40B4-BE49-F238E27FC236}">
                <a16:creationId xmlns="" xmlns:a16="http://schemas.microsoft.com/office/drawing/2014/main" id="{1731EC21-D221-448D-AA04-D4977849C64C}"/>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‹Nr.›</a:t>
            </a:fld>
            <a:endParaRPr lang="es-ES"/>
          </a:p>
        </p:txBody>
      </p:sp>
      <p:pic>
        <p:nvPicPr>
          <p:cNvPr id="9" name="Picture 4">
            <a:extLst>
              <a:ext uri="{FF2B5EF4-FFF2-40B4-BE49-F238E27FC236}">
                <a16:creationId xmlns="" xmlns:a16="http://schemas.microsoft.com/office/drawing/2014/main" id="{717EE02D-1A53-4C26-84CF-532545EA562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GB"/>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02DEBDB9-0B2A-4F6C-B2EE-AC075F232198}" type="datetimeFigureOut">
              <a:rPr lang="en-GB" smtClean="0"/>
              <a:t>21/7/20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2940948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21/7/20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190190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GB"/>
          </a:p>
        </p:txBody>
      </p:sp>
      <p:sp>
        <p:nvSpPr>
          <p:cNvPr id="3" name="Marcador de texto vertical 2"/>
          <p:cNvSpPr>
            <a:spLocks noGrp="1"/>
          </p:cNvSpPr>
          <p:nvPr>
            <p:ph type="body" orient="vert" idx="1"/>
          </p:nvPr>
        </p:nvSpPr>
        <p:spPr>
          <a:xfrm>
            <a:off x="628650" y="365125"/>
            <a:ext cx="57626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21/7/20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‹Nr.›</a:t>
            </a:fld>
            <a:endParaRPr lang="en-GB"/>
          </a:p>
        </p:txBody>
      </p:sp>
    </p:spTree>
    <p:extLst>
      <p:ext uri="{BB962C8B-B14F-4D97-AF65-F5344CB8AC3E}">
        <p14:creationId xmlns:p14="http://schemas.microsoft.com/office/powerpoint/2010/main" val="1997072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95536" y="271221"/>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4400" b="1" cap="none" baseline="0" dirty="0">
                <a:ln w="635">
                  <a:noFill/>
                </a:ln>
                <a:solidFill>
                  <a:srgbClr val="6A9FB6"/>
                </a:solidFill>
                <a:effectLst>
                  <a:outerShdw blurRad="38100" dist="25400" dir="5400000" algn="tl" rotWithShape="0">
                    <a:srgbClr val="000000">
                      <a:alpha val="43000"/>
                    </a:srgbClr>
                  </a:outerShdw>
                </a:effectLst>
                <a:latin typeface="Avenir Next LT Pro" panose="020B0504020202020204" pitchFamily="34" charset="0"/>
                <a:ea typeface="+mj-ea"/>
                <a:cs typeface="+mj-cs"/>
              </a:defRPr>
            </a:lvl1pPr>
          </a:lstStyle>
          <a:p>
            <a:r>
              <a:rPr kumimoji="0" lang="es-ES" dirty="0"/>
              <a:t>Haga clic para modificar el estilo de título del patrón</a:t>
            </a:r>
            <a:endParaRPr kumimoji="0" lang="en-US" dirty="0"/>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7" name="Date Placeholder 2">
            <a:extLst>
              <a:ext uri="{FF2B5EF4-FFF2-40B4-BE49-F238E27FC236}">
                <a16:creationId xmlns="" xmlns:a16="http://schemas.microsoft.com/office/drawing/2014/main" id="{27931C70-263E-4683-9C99-5621A788D844}"/>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21/7/20</a:t>
            </a:fld>
            <a:endParaRPr lang="es-ES" dirty="0"/>
          </a:p>
        </p:txBody>
      </p:sp>
      <p:sp>
        <p:nvSpPr>
          <p:cNvPr id="8" name="Slide Number Placeholder 4">
            <a:extLst>
              <a:ext uri="{FF2B5EF4-FFF2-40B4-BE49-F238E27FC236}">
                <a16:creationId xmlns="" xmlns:a16="http://schemas.microsoft.com/office/drawing/2014/main" id="{F5161119-9371-4CF9-9BF0-BC59C35DE8B4}"/>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‹Nr.›</a:t>
            </a:fld>
            <a:endParaRPr lang="es-ES"/>
          </a:p>
        </p:txBody>
      </p:sp>
      <p:pic>
        <p:nvPicPr>
          <p:cNvPr id="9" name="Picture 4">
            <a:extLst>
              <a:ext uri="{FF2B5EF4-FFF2-40B4-BE49-F238E27FC236}">
                <a16:creationId xmlns="" xmlns:a16="http://schemas.microsoft.com/office/drawing/2014/main" id="{065D6B8F-05F8-4052-B791-42ABC59F3D3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noAutofit/>
          </a:bodyPr>
          <a:lstStyle>
            <a:lvl1pPr>
              <a:defRPr sz="3600" b="1">
                <a:solidFill>
                  <a:srgbClr val="6A9FB6"/>
                </a:solidFill>
                <a:latin typeface="Avenir Next LT Pro" panose="020B0504020202020204" pitchFamily="34" charset="0"/>
              </a:defRPr>
            </a:lvl1pPr>
          </a:lstStyle>
          <a:p>
            <a:r>
              <a:rPr kumimoji="0" lang="es-ES" dirty="0"/>
              <a:t>Haga clic para modificar el estilo de título del patrón</a:t>
            </a:r>
            <a:endParaRPr kumimoji="0"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8" name="Date Placeholder 2">
            <a:extLst>
              <a:ext uri="{FF2B5EF4-FFF2-40B4-BE49-F238E27FC236}">
                <a16:creationId xmlns="" xmlns:a16="http://schemas.microsoft.com/office/drawing/2014/main" id="{DC4B9105-604B-4F13-B124-6126148756E1}"/>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21/7/20</a:t>
            </a:fld>
            <a:endParaRPr lang="es-ES" dirty="0"/>
          </a:p>
        </p:txBody>
      </p:sp>
      <p:sp>
        <p:nvSpPr>
          <p:cNvPr id="9" name="Slide Number Placeholder 4">
            <a:extLst>
              <a:ext uri="{FF2B5EF4-FFF2-40B4-BE49-F238E27FC236}">
                <a16:creationId xmlns="" xmlns:a16="http://schemas.microsoft.com/office/drawing/2014/main" id="{74F9DBCF-7B15-47E8-B64D-0D53016B51C8}"/>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‹Nr.›</a:t>
            </a:fld>
            <a:endParaRPr lang="es-ES"/>
          </a:p>
        </p:txBody>
      </p:sp>
      <p:pic>
        <p:nvPicPr>
          <p:cNvPr id="10" name="Picture 4">
            <a:extLst>
              <a:ext uri="{FF2B5EF4-FFF2-40B4-BE49-F238E27FC236}">
                <a16:creationId xmlns="" xmlns:a16="http://schemas.microsoft.com/office/drawing/2014/main" id="{93CBD2F4-39CF-414D-90B5-2F4D4B4E55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rgbClr val="053144"/>
                </a:solidFill>
                <a:effectLst/>
                <a:latin typeface="Avenir Next LT Pro" panose="020B0504020202020204" pitchFamily="34" charset="0"/>
              </a:defRPr>
            </a:lvl1pPr>
            <a:lvl2pPr>
              <a:buNone/>
              <a:defRPr sz="2000" b="1"/>
            </a:lvl2pPr>
            <a:lvl3pPr>
              <a:buNone/>
              <a:defRPr sz="1800" b="1"/>
            </a:lvl3pPr>
            <a:lvl4pPr>
              <a:buNone/>
              <a:defRPr sz="1600" b="1"/>
            </a:lvl4pPr>
            <a:lvl5pPr>
              <a:buNone/>
              <a:defRPr sz="1600" b="1"/>
            </a:lvl5pPr>
          </a:lstStyle>
          <a:p>
            <a:pPr lvl="0" eaLnBrk="1" latinLnBrk="0" hangingPunct="1"/>
            <a:r>
              <a:rPr kumimoji="0" lang="es-ES" dirty="0"/>
              <a:t>Haga clic para modificar el estilo de texto del patrón</a:t>
            </a:r>
          </a:p>
        </p:txBody>
      </p:sp>
      <p:sp>
        <p:nvSpPr>
          <p:cNvPr id="4" name="Text Placeholder 3"/>
          <p:cNvSpPr>
            <a:spLocks noGrp="1"/>
          </p:cNvSpPr>
          <p:nvPr>
            <p:ph type="body" sz="half" idx="3"/>
          </p:nvPr>
        </p:nvSpPr>
        <p:spPr>
          <a:xfrm>
            <a:off x="4645025" y="1859757"/>
            <a:ext cx="4041775" cy="654843"/>
          </a:xfrm>
        </p:spPr>
        <p:txBody>
          <a:bodyPr lIns="45720" tIns="0" rIns="45720" bIns="0" anchor="ctr">
            <a:noAutofit/>
          </a:bodyPr>
          <a:lstStyle>
            <a:lvl1pPr marL="0" indent="0">
              <a:buNone/>
              <a:defRPr kumimoji="0" lang="es-ES" sz="2400" b="1" kern="1200" cap="none" baseline="0" dirty="0">
                <a:solidFill>
                  <a:srgbClr val="053144"/>
                </a:solidFill>
                <a:effectLst/>
                <a:latin typeface="Avenir Next LT Pro" panose="020B0504020202020204" pitchFamily="34" charset="0"/>
                <a:ea typeface="+mn-ea"/>
                <a:cs typeface="+mn-cs"/>
              </a:defRPr>
            </a:lvl1pPr>
            <a:lvl2pPr>
              <a:buNone/>
              <a:defRPr sz="2000" b="1"/>
            </a:lvl2pPr>
            <a:lvl3pPr>
              <a:buNone/>
              <a:defRPr sz="1800" b="1"/>
            </a:lvl3pPr>
            <a:lvl4pPr>
              <a:buNone/>
              <a:defRPr sz="1600" b="1"/>
            </a:lvl4pPr>
            <a:lvl5pPr>
              <a:buNone/>
              <a:defRPr sz="1600" b="1"/>
            </a:lvl5pPr>
          </a:lstStyle>
          <a:p>
            <a:pPr marL="0" lvl="0" indent="0" algn="l" rtl="0" eaLnBrk="1" latinLnBrk="0" hangingPunct="1">
              <a:spcBef>
                <a:spcPct val="20000"/>
              </a:spcBef>
              <a:buClr>
                <a:schemeClr val="accent3"/>
              </a:buClr>
              <a:buSzPct val="95000"/>
              <a:buFont typeface="Wingdings 2"/>
              <a:buNone/>
            </a:pPr>
            <a:r>
              <a:rPr kumimoji="0" lang="es-ES" dirty="0"/>
              <a:t>Haga clic para modificar el estilo de texto del patrón</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0" name="Title 1">
            <a:extLst>
              <a:ext uri="{FF2B5EF4-FFF2-40B4-BE49-F238E27FC236}">
                <a16:creationId xmlns="" xmlns:a16="http://schemas.microsoft.com/office/drawing/2014/main" id="{C246DDE4-B252-4C6D-9676-CB34536A6534}"/>
              </a:ext>
            </a:extLst>
          </p:cNvPr>
          <p:cNvSpPr>
            <a:spLocks noGrp="1"/>
          </p:cNvSpPr>
          <p:nvPr>
            <p:ph type="title"/>
          </p:nvPr>
        </p:nvSpPr>
        <p:spPr>
          <a:xfrm>
            <a:off x="457200" y="260648"/>
            <a:ext cx="8229600" cy="1143000"/>
          </a:xfrm>
        </p:spPr>
        <p:txBody>
          <a:bodyPr>
            <a:noAutofit/>
          </a:bodyPr>
          <a:lstStyle>
            <a:lvl1pPr>
              <a:defRPr sz="3600" b="1">
                <a:solidFill>
                  <a:srgbClr val="6A9FB6"/>
                </a:solidFill>
                <a:latin typeface="Avenir Next LT Pro" panose="020B0504020202020204" pitchFamily="34" charset="0"/>
              </a:defRPr>
            </a:lvl1pPr>
          </a:lstStyle>
          <a:p>
            <a:r>
              <a:rPr kumimoji="0" lang="es-ES" dirty="0"/>
              <a:t>Haga clic para modificar el estilo de título del patrón</a:t>
            </a:r>
            <a:endParaRPr kumimoji="0" lang="en-US" dirty="0"/>
          </a:p>
        </p:txBody>
      </p:sp>
      <p:sp>
        <p:nvSpPr>
          <p:cNvPr id="11" name="Date Placeholder 2">
            <a:extLst>
              <a:ext uri="{FF2B5EF4-FFF2-40B4-BE49-F238E27FC236}">
                <a16:creationId xmlns="" xmlns:a16="http://schemas.microsoft.com/office/drawing/2014/main" id="{7BE497CF-F088-4480-B9DC-0FDC81747B58}"/>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21/7/20</a:t>
            </a:fld>
            <a:endParaRPr lang="es-ES" dirty="0"/>
          </a:p>
        </p:txBody>
      </p:sp>
      <p:sp>
        <p:nvSpPr>
          <p:cNvPr id="12" name="Slide Number Placeholder 4">
            <a:extLst>
              <a:ext uri="{FF2B5EF4-FFF2-40B4-BE49-F238E27FC236}">
                <a16:creationId xmlns="" xmlns:a16="http://schemas.microsoft.com/office/drawing/2014/main" id="{F0BD97D8-AF88-4170-895F-00C67EC0AEAE}"/>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‹Nr.›</a:t>
            </a:fld>
            <a:endParaRPr lang="es-ES"/>
          </a:p>
        </p:txBody>
      </p:sp>
      <p:pic>
        <p:nvPicPr>
          <p:cNvPr id="13" name="Picture 4">
            <a:extLst>
              <a:ext uri="{FF2B5EF4-FFF2-40B4-BE49-F238E27FC236}">
                <a16:creationId xmlns="" xmlns:a16="http://schemas.microsoft.com/office/drawing/2014/main" id="{ECA5B30B-7B8D-4184-9318-57173995430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21/7/20</a:t>
            </a:fld>
            <a:endParaRPr lang="es-ES" dirty="0"/>
          </a:p>
        </p:txBody>
      </p:sp>
      <p:sp>
        <p:nvSpPr>
          <p:cNvPr id="5" name="Slide Number Placeholder 4"/>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‹Nr.›</a:t>
            </a:fld>
            <a:endParaRPr lang="es-ES"/>
          </a:p>
        </p:txBody>
      </p:sp>
      <p:sp>
        <p:nvSpPr>
          <p:cNvPr id="6" name="Title 1">
            <a:extLst>
              <a:ext uri="{FF2B5EF4-FFF2-40B4-BE49-F238E27FC236}">
                <a16:creationId xmlns="" xmlns:a16="http://schemas.microsoft.com/office/drawing/2014/main" id="{A1B6BB28-18B3-4A93-AF77-1443428FC4B3}"/>
              </a:ext>
            </a:extLst>
          </p:cNvPr>
          <p:cNvSpPr>
            <a:spLocks noGrp="1"/>
          </p:cNvSpPr>
          <p:nvPr>
            <p:ph type="title"/>
          </p:nvPr>
        </p:nvSpPr>
        <p:spPr>
          <a:xfrm>
            <a:off x="457200" y="260648"/>
            <a:ext cx="8229600" cy="1143000"/>
          </a:xfrm>
        </p:spPr>
        <p:txBody>
          <a:bodyPr>
            <a:noAutofit/>
          </a:bodyPr>
          <a:lstStyle>
            <a:lvl1pPr>
              <a:defRPr sz="3600" b="1">
                <a:solidFill>
                  <a:srgbClr val="6A9FB6"/>
                </a:solidFill>
                <a:latin typeface="Avenir Next LT Pro" panose="020B0504020202020204" pitchFamily="34" charset="0"/>
              </a:defRPr>
            </a:lvl1pPr>
          </a:lstStyle>
          <a:p>
            <a:r>
              <a:rPr kumimoji="0" lang="es-ES" dirty="0"/>
              <a:t>Haga clic para modificar el estilo de título del patrón</a:t>
            </a:r>
            <a:endParaRPr kumimoji="0" lang="en-US" dirty="0"/>
          </a:p>
        </p:txBody>
      </p:sp>
      <p:pic>
        <p:nvPicPr>
          <p:cNvPr id="7" name="Picture 4">
            <a:extLst>
              <a:ext uri="{FF2B5EF4-FFF2-40B4-BE49-F238E27FC236}">
                <a16:creationId xmlns="" xmlns:a16="http://schemas.microsoft.com/office/drawing/2014/main" id="{D58078BD-1DCA-40DB-A7E3-57C11BE10FA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21/7/20</a:t>
            </a:fld>
            <a:endParaRPr lang="es-ES"/>
          </a:p>
        </p:txBody>
      </p:sp>
      <p:sp>
        <p:nvSpPr>
          <p:cNvPr id="3" name="Footer Placeholder 2"/>
          <p:cNvSpPr>
            <a:spLocks noGrp="1"/>
          </p:cNvSpPr>
          <p:nvPr>
            <p:ph type="ftr" sz="quarter" idx="11"/>
          </p:nvPr>
        </p:nvSpPr>
        <p:spPr>
          <a:xfrm>
            <a:off x="2667000" y="6356350"/>
            <a:ext cx="3352800" cy="365125"/>
          </a:xfrm>
          <a:prstGeom prst="rect">
            <a:avLst/>
          </a:prstGeom>
        </p:spPr>
        <p:txBody>
          <a:bodyPr/>
          <a:lstStyle/>
          <a:p>
            <a:endParaRPr lang="es-ES"/>
          </a:p>
        </p:txBody>
      </p:sp>
      <p:sp>
        <p:nvSpPr>
          <p:cNvPr id="4" name="Slide Number Placeholder 3"/>
          <p:cNvSpPr>
            <a:spLocks noGrp="1"/>
          </p:cNvSpPr>
          <p:nvPr>
            <p:ph type="sldNum" sz="quarter" idx="12"/>
          </p:nvPr>
        </p:nvSpPr>
        <p:spPr>
          <a:xfrm>
            <a:off x="7924800" y="6356350"/>
            <a:ext cx="762000" cy="365125"/>
          </a:xfrm>
          <a:prstGeom prst="rect">
            <a:avLst/>
          </a:prstGeom>
        </p:spPr>
        <p:txBody>
          <a:bodyPr/>
          <a:lstStyle/>
          <a:p>
            <a:fld id="{B4E36A81-5F9A-4D9E-8168-7E074D87C203}" type="slidenum">
              <a:rPr lang="es-ES" smtClean="0"/>
              <a:t>‹Nr.›</a:t>
            </a:fld>
            <a:endParaRPr lang="es-ES"/>
          </a:p>
        </p:txBody>
      </p:sp>
      <p:pic>
        <p:nvPicPr>
          <p:cNvPr id="5" name="Picture 4">
            <a:extLst>
              <a:ext uri="{FF2B5EF4-FFF2-40B4-BE49-F238E27FC236}">
                <a16:creationId xmlns="" xmlns:a16="http://schemas.microsoft.com/office/drawing/2014/main" id="{645D2207-7B23-4436-A911-05256C10F2E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400" b="0">
                <a:ln>
                  <a:noFill/>
                </a:ln>
                <a:solidFill>
                  <a:srgbClr val="6A9FB6"/>
                </a:solidFill>
                <a:effectLst/>
                <a:latin typeface="Avenir Next LT Pro" panose="020B0504020202020204" pitchFamily="34" charset="0"/>
                <a:ea typeface="+mj-ea"/>
                <a:cs typeface="+mj-cs"/>
              </a:defRPr>
            </a:lvl1pPr>
          </a:lstStyle>
          <a:p>
            <a:r>
              <a:rPr kumimoji="0" lang="es-ES" dirty="0"/>
              <a:t>Haga clic para modificar el estilo de título del patrón</a:t>
            </a:r>
            <a:endParaRPr kumimoji="0" lang="en-US" dirty="0"/>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dirty="0"/>
              <a:t>Haga clic para modificar el estilo de texto del patrón</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21/7/20</a:t>
            </a:fld>
            <a:endParaRPr lang="es-ES"/>
          </a:p>
        </p:txBody>
      </p:sp>
      <p:sp>
        <p:nvSpPr>
          <p:cNvPr id="6" name="Footer Placeholder 5"/>
          <p:cNvSpPr>
            <a:spLocks noGrp="1"/>
          </p:cNvSpPr>
          <p:nvPr>
            <p:ph type="ftr" sz="quarter" idx="11"/>
          </p:nvPr>
        </p:nvSpPr>
        <p:spPr>
          <a:xfrm>
            <a:off x="2667000" y="6356350"/>
            <a:ext cx="3352800" cy="365125"/>
          </a:xfrm>
          <a:prstGeom prst="rect">
            <a:avLst/>
          </a:prstGeom>
        </p:spPr>
        <p:txBody>
          <a:bodyPr/>
          <a:lstStyle/>
          <a:p>
            <a:endParaRPr lang="es-ES"/>
          </a:p>
        </p:txBody>
      </p:sp>
      <p:sp>
        <p:nvSpPr>
          <p:cNvPr id="7" name="Slide Number Placeholder 6"/>
          <p:cNvSpPr>
            <a:spLocks noGrp="1"/>
          </p:cNvSpPr>
          <p:nvPr>
            <p:ph type="sldNum" sz="quarter" idx="12"/>
          </p:nvPr>
        </p:nvSpPr>
        <p:spPr>
          <a:xfrm>
            <a:off x="7924800" y="6356350"/>
            <a:ext cx="762000" cy="365125"/>
          </a:xfrm>
          <a:prstGeom prst="rect">
            <a:avLst/>
          </a:prstGeom>
        </p:spPr>
        <p:txBody>
          <a:bodyPr/>
          <a:lstStyle/>
          <a:p>
            <a:fld id="{B4E36A81-5F9A-4D9E-8168-7E074D87C203}" type="slidenum">
              <a:rPr lang="es-ES" smtClean="0"/>
              <a:t>‹Nr.›</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s-ES"/>
              <a:t>Haga clic para modificar el estilo de título del patrón</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21/7/20</a:t>
            </a:fld>
            <a:endParaRPr lang="es-ES"/>
          </a:p>
        </p:txBody>
      </p:sp>
      <p:sp>
        <p:nvSpPr>
          <p:cNvPr id="6" name="Footer Placeholder 5"/>
          <p:cNvSpPr>
            <a:spLocks noGrp="1"/>
          </p:cNvSpPr>
          <p:nvPr>
            <p:ph type="ftr" sz="quarter" idx="11"/>
          </p:nvPr>
        </p:nvSpPr>
        <p:spPr>
          <a:xfrm>
            <a:off x="2667000" y="6356350"/>
            <a:ext cx="3352800" cy="365125"/>
          </a:xfrm>
          <a:prstGeom prst="rect">
            <a:avLst/>
          </a:prstGeom>
        </p:spPr>
        <p:txBody>
          <a:bodyPr/>
          <a:lstStyle/>
          <a:p>
            <a:endParaRPr lang="es-ES"/>
          </a:p>
        </p:txBody>
      </p:sp>
      <p:sp>
        <p:nvSpPr>
          <p:cNvPr id="7" name="Slide Number Placeholder 6"/>
          <p:cNvSpPr>
            <a:spLocks noGrp="1"/>
          </p:cNvSpPr>
          <p:nvPr>
            <p:ph type="sldNum" sz="quarter" idx="12"/>
          </p:nvPr>
        </p:nvSpPr>
        <p:spPr>
          <a:xfrm>
            <a:off x="8077200" y="6356350"/>
            <a:ext cx="609600" cy="365125"/>
          </a:xfrm>
          <a:prstGeom prst="rect">
            <a:avLst/>
          </a:prstGeom>
        </p:spPr>
        <p:txBody>
          <a:bodyPr/>
          <a:lstStyle/>
          <a:p>
            <a:fld id="{B4E36A81-5F9A-4D9E-8168-7E074D87C203}" type="slidenum">
              <a:rPr lang="es-ES" smtClean="0"/>
              <a:t>‹Nr.›</a:t>
            </a:fld>
            <a:endParaRPr lang="es-E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a:t>Haga clic en el icono para agregar una imagen</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vmlDrawing" Target="../drawings/vmlDrawing1.vml"/><Relationship Id="rId14" Type="http://schemas.openxmlformats.org/officeDocument/2006/relationships/tags" Target="../tags/tag2.xml"/><Relationship Id="rId15" Type="http://schemas.openxmlformats.org/officeDocument/2006/relationships/tags" Target="../tags/tag3.xml"/><Relationship Id="rId16" Type="http://schemas.openxmlformats.org/officeDocument/2006/relationships/oleObject" Target="../embeddings/oleObject1.bin"/><Relationship Id="rId17"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57200" y="704088"/>
            <a:ext cx="8229600" cy="1143000"/>
          </a:xfrm>
          <a:prstGeom prst="rect">
            <a:avLst/>
          </a:prstGeom>
        </p:spPr>
        <p:txBody>
          <a:bodyPr vert="horz" lIns="0" rIns="0" bIns="0" anchor="b">
            <a:noAutofit/>
          </a:bodyPr>
          <a:lstStyle/>
          <a:p>
            <a:r>
              <a:rPr kumimoji="0" lang="es-ES" dirty="0"/>
              <a:t>Haga clic para modificar el estilo de título del patrón</a:t>
            </a:r>
            <a:endParaRPr kumimoji="0" lang="en-US" dirty="0"/>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s-ES" dirty="0"/>
              <a:t>Haga clic para modificar el estilo de texto del patrón</a:t>
            </a:r>
          </a:p>
          <a:p>
            <a:pPr lvl="1" eaLnBrk="1" latinLnBrk="0" hangingPunct="1"/>
            <a:r>
              <a:rPr kumimoji="0" lang="es-ES" dirty="0"/>
              <a:t>Segundo nivel</a:t>
            </a:r>
          </a:p>
          <a:p>
            <a:pPr lvl="2" eaLnBrk="1" latinLnBrk="0" hangingPunct="1"/>
            <a:r>
              <a:rPr kumimoji="0" lang="es-ES" dirty="0"/>
              <a:t>Tercer nivel</a:t>
            </a:r>
          </a:p>
          <a:p>
            <a:pPr lvl="3" eaLnBrk="1" latinLnBrk="0" hangingPunct="1"/>
            <a:r>
              <a:rPr kumimoji="0" lang="es-ES" dirty="0"/>
              <a:t>Cuarto nivel</a:t>
            </a:r>
          </a:p>
          <a:p>
            <a:pPr lvl="4" eaLnBrk="1" latinLnBrk="0" hangingPunct="1"/>
            <a:r>
              <a:rPr kumimoji="0" lang="es-ES" dirty="0"/>
              <a:t>Quinto nivel</a:t>
            </a:r>
            <a:endParaRPr kumimoji="0" lang="en-US" dirty="0"/>
          </a:p>
        </p:txBody>
      </p:sp>
      <p:graphicFrame>
        <p:nvGraphicFramePr>
          <p:cNvPr id="14" name="13 Objeto" hidden="1"/>
          <p:cNvGraphicFramePr>
            <a:graphicFrameLocks noChangeAspect="1"/>
          </p:cNvGraphicFramePr>
          <p:nvPr userDrawn="1">
            <p:custDataLst>
              <p:tags r:id="rId14"/>
            </p:custDataLst>
            <p:extLst>
              <p:ext uri="{D42A27DB-BD31-4B8C-83A1-F6EECF244321}">
                <p14:modId xmlns:p14="http://schemas.microsoft.com/office/powerpoint/2010/main" val="15080606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08" name="Diapositiva de think-cell" r:id="rId16" imgW="270" imgH="270" progId="TCLayout.ActiveDocument.1">
                  <p:embed/>
                </p:oleObj>
              </mc:Choice>
              <mc:Fallback>
                <p:oleObj name="Diapositiva de think-cell" r:id="rId16" imgW="270" imgH="270" progId="TCLayout.ActiveDocument.1">
                  <p:embed/>
                  <p:pic>
                    <p:nvPicPr>
                      <p:cNvPr id="14" name="13 Objeto" hidden="1"/>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15" name="14 Rectángulo" hidden="1"/>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s-ES" sz="4400" b="0" i="0" baseline="0" dirty="0">
              <a:latin typeface="Calibri"/>
              <a:ea typeface="+mj-ea"/>
              <a:cs typeface="+mj-cs"/>
              <a:sym typeface="Calibri"/>
            </a:endParaRPr>
          </a:p>
        </p:txBody>
      </p:sp>
      <p:sp>
        <p:nvSpPr>
          <p:cNvPr id="11" name="Date Placeholder 2">
            <a:extLst>
              <a:ext uri="{FF2B5EF4-FFF2-40B4-BE49-F238E27FC236}">
                <a16:creationId xmlns="" xmlns:a16="http://schemas.microsoft.com/office/drawing/2014/main" id="{D496C6DB-31E3-4A6D-A30B-029563A875C0}"/>
              </a:ext>
            </a:extLst>
          </p:cNvPr>
          <p:cNvSpPr>
            <a:spLocks noGrp="1"/>
          </p:cNvSpPr>
          <p:nvPr>
            <p:ph type="dt" sz="half" idx="2"/>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21/7/20</a:t>
            </a:fld>
            <a:endParaRPr lang="es-ES" dirty="0"/>
          </a:p>
        </p:txBody>
      </p:sp>
      <p:sp>
        <p:nvSpPr>
          <p:cNvPr id="12" name="Slide Number Placeholder 4">
            <a:extLst>
              <a:ext uri="{FF2B5EF4-FFF2-40B4-BE49-F238E27FC236}">
                <a16:creationId xmlns="" xmlns:a16="http://schemas.microsoft.com/office/drawing/2014/main" id="{B732E884-1730-4B4C-835D-DDC6D803240B}"/>
              </a:ext>
            </a:extLst>
          </p:cNvPr>
          <p:cNvSpPr>
            <a:spLocks noGrp="1"/>
          </p:cNvSpPr>
          <p:nvPr>
            <p:ph type="sldNum" sz="quarter" idx="4"/>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‹Nr.›</a:t>
            </a:fld>
            <a:endParaRPr lang="es-ES"/>
          </a:p>
        </p:txBody>
      </p:sp>
    </p:spTree>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txStyles>
    <p:titleStyle>
      <a:lvl1pPr algn="l" rtl="0" eaLnBrk="1" latinLnBrk="0" hangingPunct="1">
        <a:spcBef>
          <a:spcPct val="0"/>
        </a:spcBef>
        <a:buNone/>
        <a:defRPr kumimoji="0" sz="4400" b="1" kern="1200">
          <a:ln>
            <a:noFill/>
          </a:ln>
          <a:solidFill>
            <a:srgbClr val="6A9FB6"/>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GB"/>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DEBDB9-0B2A-4F6C-B2EE-AC075F232198}" type="datetimeFigureOut">
              <a:rPr lang="en-GB" smtClean="0"/>
              <a:t>21/7/20</a:t>
            </a:fld>
            <a:endParaRPr lang="en-GB"/>
          </a:p>
        </p:txBody>
      </p:sp>
      <p:sp>
        <p:nvSpPr>
          <p:cNvPr id="5" name="Marcador de pie de página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Marcador de número de diapositiva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4FDB65-8EE8-43B4-819A-94E02FC89E30}" type="slidenum">
              <a:rPr lang="en-GB" smtClean="0"/>
              <a:t>‹Nr.›</a:t>
            </a:fld>
            <a:endParaRPr lang="en-GB"/>
          </a:p>
        </p:txBody>
      </p:sp>
    </p:spTree>
    <p:extLst>
      <p:ext uri="{BB962C8B-B14F-4D97-AF65-F5344CB8AC3E}">
        <p14:creationId xmlns:p14="http://schemas.microsoft.com/office/powerpoint/2010/main" val="2282011081"/>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4" Type="http://schemas.openxmlformats.org/officeDocument/2006/relationships/slideLayout" Target="../slideLayouts/slideLayout13.xml"/><Relationship Id="rId5" Type="http://schemas.openxmlformats.org/officeDocument/2006/relationships/notesSlide" Target="../notesSlides/notesSlide1.xml"/><Relationship Id="rId6" Type="http://schemas.openxmlformats.org/officeDocument/2006/relationships/oleObject" Target="../embeddings/oleObject2.bin"/><Relationship Id="rId7" Type="http://schemas.openxmlformats.org/officeDocument/2006/relationships/image" Target="../media/image2.emf"/><Relationship Id="rId8" Type="http://schemas.openxmlformats.org/officeDocument/2006/relationships/image" Target="../media/image3.png"/><Relationship Id="rId9" Type="http://schemas.openxmlformats.org/officeDocument/2006/relationships/image" Target="../media/image4.png"/><Relationship Id="rId10" Type="http://schemas.openxmlformats.org/officeDocument/2006/relationships/image" Target="../media/image5.jpeg"/><Relationship Id="rId1" Type="http://schemas.openxmlformats.org/officeDocument/2006/relationships/vmlDrawing" Target="../drawings/vmlDrawing2.vml"/><Relationship Id="rId2"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5.xml"/><Relationship Id="rId5" Type="http://schemas.openxmlformats.org/officeDocument/2006/relationships/oleObject" Target="../embeddings/oleObject7.bin"/><Relationship Id="rId6" Type="http://schemas.openxmlformats.org/officeDocument/2006/relationships/image" Target="../media/image2.emf"/><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 Type="http://schemas.openxmlformats.org/officeDocument/2006/relationships/vmlDrawing" Target="../drawings/vmlDrawing7.vml"/><Relationship Id="rId2"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6.xml"/><Relationship Id="rId5" Type="http://schemas.openxmlformats.org/officeDocument/2006/relationships/oleObject" Target="../embeddings/oleObject8.bin"/><Relationship Id="rId6" Type="http://schemas.openxmlformats.org/officeDocument/2006/relationships/image" Target="../media/image2.emf"/><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 Id="rId11" Type="http://schemas.openxmlformats.org/officeDocument/2006/relationships/image" Target="../media/image57.png"/><Relationship Id="rId1" Type="http://schemas.openxmlformats.org/officeDocument/2006/relationships/vmlDrawing" Target="../drawings/vmlDrawing8.vml"/><Relationship Id="rId2" Type="http://schemas.openxmlformats.org/officeDocument/2006/relationships/tags" Target="../tags/tag1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7.xml"/><Relationship Id="rId5" Type="http://schemas.openxmlformats.org/officeDocument/2006/relationships/oleObject" Target="../embeddings/oleObject9.bin"/><Relationship Id="rId6" Type="http://schemas.openxmlformats.org/officeDocument/2006/relationships/image" Target="../media/image2.em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 Id="rId11" Type="http://schemas.openxmlformats.org/officeDocument/2006/relationships/image" Target="../media/image62.png"/><Relationship Id="rId1" Type="http://schemas.openxmlformats.org/officeDocument/2006/relationships/vmlDrawing" Target="../drawings/vmlDrawing9.vml"/><Relationship Id="rId2" Type="http://schemas.openxmlformats.org/officeDocument/2006/relationships/tags" Target="../tags/tag1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8.xml"/><Relationship Id="rId5" Type="http://schemas.openxmlformats.org/officeDocument/2006/relationships/oleObject" Target="../embeddings/oleObject10.bin"/><Relationship Id="rId6" Type="http://schemas.openxmlformats.org/officeDocument/2006/relationships/image" Target="../media/image2.emf"/><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 Id="rId1" Type="http://schemas.openxmlformats.org/officeDocument/2006/relationships/vmlDrawing" Target="../drawings/vmlDrawing10.vml"/><Relationship Id="rId2" Type="http://schemas.openxmlformats.org/officeDocument/2006/relationships/tags" Target="../tags/tag15.xml"/></Relationships>
</file>

<file path=ppt/slides/_rels/slide14.xml.rels><?xml version="1.0" encoding="UTF-8" standalone="yes"?>
<Relationships xmlns="http://schemas.openxmlformats.org/package/2006/relationships"><Relationship Id="rId11" Type="http://schemas.openxmlformats.org/officeDocument/2006/relationships/image" Target="../media/image3.png"/><Relationship Id="rId12" Type="http://schemas.openxmlformats.org/officeDocument/2006/relationships/image" Target="../media/image70.png"/><Relationship Id="rId13" Type="http://schemas.openxmlformats.org/officeDocument/2006/relationships/image" Target="../media/image71.png"/><Relationship Id="rId14" Type="http://schemas.openxmlformats.org/officeDocument/2006/relationships/image" Target="../media/image72.png"/><Relationship Id="rId15" Type="http://schemas.openxmlformats.org/officeDocument/2006/relationships/image" Target="../media/image73.png"/><Relationship Id="rId16" Type="http://schemas.openxmlformats.org/officeDocument/2006/relationships/image" Target="../media/image74.png"/><Relationship Id="rId1" Type="http://schemas.openxmlformats.org/officeDocument/2006/relationships/vmlDrawing" Target="../drawings/vmlDrawing11.vml"/><Relationship Id="rId2" Type="http://schemas.openxmlformats.org/officeDocument/2006/relationships/tags" Target="../tags/tag16.xml"/><Relationship Id="rId3" Type="http://schemas.openxmlformats.org/officeDocument/2006/relationships/tags" Target="../tags/tag17.xml"/><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oleObject" Target="../embeddings/oleObject11.bin"/><Relationship Id="rId10" Type="http://schemas.openxmlformats.org/officeDocument/2006/relationships/image" Target="../media/image2.emf"/></Relationships>
</file>

<file path=ppt/slides/_rels/slide15.xml.rels><?xml version="1.0" encoding="UTF-8" standalone="yes"?>
<Relationships xmlns="http://schemas.openxmlformats.org/package/2006/relationships"><Relationship Id="rId11" Type="http://schemas.openxmlformats.org/officeDocument/2006/relationships/image" Target="../media/image3.png"/><Relationship Id="rId12" Type="http://schemas.openxmlformats.org/officeDocument/2006/relationships/image" Target="../media/image70.png"/><Relationship Id="rId13" Type="http://schemas.openxmlformats.org/officeDocument/2006/relationships/image" Target="../media/image78.png"/><Relationship Id="rId14" Type="http://schemas.openxmlformats.org/officeDocument/2006/relationships/image" Target="../media/image71.png"/><Relationship Id="rId15" Type="http://schemas.openxmlformats.org/officeDocument/2006/relationships/image" Target="../media/image79.png"/><Relationship Id="rId1" Type="http://schemas.openxmlformats.org/officeDocument/2006/relationships/vmlDrawing" Target="../drawings/vmlDrawing12.vml"/><Relationship Id="rId2" Type="http://schemas.openxmlformats.org/officeDocument/2006/relationships/tags" Target="../tags/tag18.xml"/><Relationship Id="rId3" Type="http://schemas.openxmlformats.org/officeDocument/2006/relationships/tags" Target="../tags/tag19.xml"/><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oleObject" Target="../embeddings/oleObject12.bin"/><Relationship Id="rId9" Type="http://schemas.openxmlformats.org/officeDocument/2006/relationships/image" Target="../media/image2.emf"/><Relationship Id="rId10" Type="http://schemas.openxmlformats.org/officeDocument/2006/relationships/image" Target="../media/image77.png"/></Relationships>
</file>

<file path=ppt/slides/_rels/slide16.xml.rels><?xml version="1.0" encoding="UTF-8" standalone="yes"?>
<Relationships xmlns="http://schemas.openxmlformats.org/package/2006/relationships"><Relationship Id="rId3" Type="http://schemas.openxmlformats.org/officeDocument/2006/relationships/tags" Target="../tags/tag21.xml"/><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oleObject" Target="../embeddings/oleObject13.bin"/><Relationship Id="rId7" Type="http://schemas.openxmlformats.org/officeDocument/2006/relationships/image" Target="../media/image2.emf"/><Relationship Id="rId8" Type="http://schemas.openxmlformats.org/officeDocument/2006/relationships/image" Target="../media/image3.png"/><Relationship Id="rId1" Type="http://schemas.openxmlformats.org/officeDocument/2006/relationships/vmlDrawing" Target="../drawings/vmlDrawing13.vml"/><Relationship Id="rId2" Type="http://schemas.openxmlformats.org/officeDocument/2006/relationships/tags" Target="../tags/tag20.xml"/></Relationships>
</file>

<file path=ppt/slides/_rels/slide17.xml.rels><?xml version="1.0" encoding="UTF-8" standalone="yes"?>
<Relationships xmlns="http://schemas.openxmlformats.org/package/2006/relationships"><Relationship Id="rId3" Type="http://schemas.openxmlformats.org/officeDocument/2006/relationships/tags" Target="../tags/tag23.xml"/><Relationship Id="rId4" Type="http://schemas.openxmlformats.org/officeDocument/2006/relationships/slideLayout" Target="../slideLayouts/slideLayout13.xml"/><Relationship Id="rId5" Type="http://schemas.openxmlformats.org/officeDocument/2006/relationships/notesSlide" Target="../notesSlides/notesSlide12.xml"/><Relationship Id="rId6" Type="http://schemas.openxmlformats.org/officeDocument/2006/relationships/oleObject" Target="../embeddings/oleObject14.bin"/><Relationship Id="rId7" Type="http://schemas.openxmlformats.org/officeDocument/2006/relationships/image" Target="../media/image2.emf"/><Relationship Id="rId8" Type="http://schemas.openxmlformats.org/officeDocument/2006/relationships/image" Target="../media/image3.png"/><Relationship Id="rId9" Type="http://schemas.openxmlformats.org/officeDocument/2006/relationships/image" Target="../media/image80.png"/><Relationship Id="rId1" Type="http://schemas.openxmlformats.org/officeDocument/2006/relationships/vmlDrawing" Target="../drawings/vmlDrawing14.vml"/><Relationship Id="rId2" Type="http://schemas.openxmlformats.org/officeDocument/2006/relationships/tags" Target="../tags/tag2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oleObject" Target="../embeddings/oleObject3.bin"/><Relationship Id="rId5" Type="http://schemas.openxmlformats.org/officeDocument/2006/relationships/image" Target="../media/image2.emf"/><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vmlDrawing" Target="../drawings/vmlDrawing3.vml"/><Relationship Id="rId2" Type="http://schemas.openxmlformats.org/officeDocument/2006/relationships/tags" Target="../tags/tag6.xml"/></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 Type="http://schemas.openxmlformats.org/officeDocument/2006/relationships/vmlDrawing" Target="../drawings/vmlDrawing4.vml"/><Relationship Id="rId2" Type="http://schemas.openxmlformats.org/officeDocument/2006/relationships/tags" Target="../tags/tag7.xml"/><Relationship Id="rId3" Type="http://schemas.openxmlformats.org/officeDocument/2006/relationships/tags" Target="../tags/tag8.xml"/><Relationship Id="rId4" Type="http://schemas.openxmlformats.org/officeDocument/2006/relationships/slideLayout" Target="../slideLayouts/slideLayout2.xml"/><Relationship Id="rId5" Type="http://schemas.openxmlformats.org/officeDocument/2006/relationships/notesSlide" Target="../notesSlides/notesSlide2.xml"/><Relationship Id="rId6" Type="http://schemas.openxmlformats.org/officeDocument/2006/relationships/oleObject" Target="../embeddings/oleObject4.bin"/><Relationship Id="rId7" Type="http://schemas.openxmlformats.org/officeDocument/2006/relationships/image" Target="../media/image2.emf"/><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4.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 Type="http://schemas.openxmlformats.org/officeDocument/2006/relationships/vmlDrawing" Target="../drawings/vmlDrawing5.v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oleObject" Target="../embeddings/oleObject5.bin"/><Relationship Id="rId7" Type="http://schemas.openxmlformats.org/officeDocument/2006/relationships/image" Target="../media/image2.emf"/><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jpeg"/><Relationship Id="rId6"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5" Type="http://schemas.openxmlformats.org/officeDocument/2006/relationships/image" Target="../media/image31.jpeg"/><Relationship Id="rId6" Type="http://schemas.openxmlformats.org/officeDocument/2006/relationships/image" Target="../media/image32.jpeg"/><Relationship Id="rId7" Type="http://schemas.openxmlformats.org/officeDocument/2006/relationships/image" Target="../media/image33.jpeg"/><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jpe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9.xml.rels><?xml version="1.0" encoding="UTF-8" standalone="yes"?>
<Relationships xmlns="http://schemas.openxmlformats.org/package/2006/relationships"><Relationship Id="rId11" Type="http://schemas.openxmlformats.org/officeDocument/2006/relationships/image" Target="../media/image45.png"/><Relationship Id="rId12" Type="http://schemas.openxmlformats.org/officeDocument/2006/relationships/image" Target="../media/image46.png"/><Relationship Id="rId13" Type="http://schemas.openxmlformats.org/officeDocument/2006/relationships/image" Target="../media/image47.png"/><Relationship Id="rId14" Type="http://schemas.openxmlformats.org/officeDocument/2006/relationships/image" Target="../media/image48.png"/><Relationship Id="rId1" Type="http://schemas.openxmlformats.org/officeDocument/2006/relationships/vmlDrawing" Target="../drawings/vmlDrawing6.vml"/><Relationship Id="rId2" Type="http://schemas.openxmlformats.org/officeDocument/2006/relationships/tags" Target="../tags/tag11.xml"/><Relationship Id="rId3" Type="http://schemas.openxmlformats.org/officeDocument/2006/relationships/slideLayout" Target="../slideLayouts/slideLayout7.xml"/><Relationship Id="rId4" Type="http://schemas.openxmlformats.org/officeDocument/2006/relationships/notesSlide" Target="../notesSlides/notesSlide4.xml"/><Relationship Id="rId5" Type="http://schemas.openxmlformats.org/officeDocument/2006/relationships/oleObject" Target="../embeddings/oleObject6.bin"/><Relationship Id="rId6" Type="http://schemas.openxmlformats.org/officeDocument/2006/relationships/image" Target="../media/image2.emf"/><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0541068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54"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5000" b="1" dirty="0">
              <a:latin typeface="Calibri"/>
              <a:ea typeface="+mj-ea"/>
              <a:cs typeface="+mj-cs"/>
              <a:sym typeface="Calibri"/>
            </a:endParaRPr>
          </a:p>
        </p:txBody>
      </p:sp>
      <p:sp>
        <p:nvSpPr>
          <p:cNvPr id="12" name="1 Título"/>
          <p:cNvSpPr txBox="1">
            <a:spLocks/>
          </p:cNvSpPr>
          <p:nvPr/>
        </p:nvSpPr>
        <p:spPr>
          <a:xfrm>
            <a:off x="2123728" y="332656"/>
            <a:ext cx="6768752" cy="1828800"/>
          </a:xfrm>
          <a:prstGeom prst="rect">
            <a:avLst/>
          </a:prstGeom>
        </p:spPr>
        <p:txBody>
          <a:bodyPr vert="horz" lIns="91440" tIns="45720" rIns="91440" bIns="45720" rtlCol="0" anchor="ctr">
            <a:normAutofit fontScale="92500" lnSpcReduction="20000"/>
            <a:scene3d>
              <a:camera prst="orthographicFront"/>
              <a:lightRig rig="freezing" dir="t">
                <a:rot lat="0" lon="0" rev="5640000"/>
              </a:lightRig>
            </a:scene3d>
            <a:sp3d prstMaterial="flat">
              <a:contourClr>
                <a:schemeClr val="tx2"/>
              </a:contourClr>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s-ES_tradnl" sz="6000" dirty="0">
                <a:ln>
                  <a:solidFill>
                    <a:srgbClr val="76B6D6"/>
                  </a:solidFill>
                </a:ln>
                <a:solidFill>
                  <a:srgbClr val="76B6D6"/>
                </a:solidFill>
                <a:latin typeface="Calibri" panose="020F0502020204030204" pitchFamily="34" charset="0"/>
                <a:cs typeface="Calibri" panose="020F0502020204030204" pitchFamily="34" charset="0"/>
              </a:rPr>
              <a:t>Calidad del aire en la Comunidad de Madrid </a:t>
            </a:r>
            <a:endParaRPr lang="es-ES" sz="6000" dirty="0">
              <a:ln>
                <a:solidFill>
                  <a:srgbClr val="76B6D6"/>
                </a:solidFill>
              </a:ln>
              <a:solidFill>
                <a:srgbClr val="76B6D6"/>
              </a:solidFill>
              <a:latin typeface="Calibri" panose="020F0502020204030204" pitchFamily="34" charset="0"/>
              <a:cs typeface="Calibri" panose="020F0502020204030204" pitchFamily="34" charset="0"/>
            </a:endParaRPr>
          </a:p>
        </p:txBody>
      </p:sp>
      <p:sp>
        <p:nvSpPr>
          <p:cNvPr id="13" name="2 Subtítulo"/>
          <p:cNvSpPr txBox="1">
            <a:spLocks/>
          </p:cNvSpPr>
          <p:nvPr/>
        </p:nvSpPr>
        <p:spPr>
          <a:xfrm>
            <a:off x="2486663" y="3140968"/>
            <a:ext cx="1901034" cy="24495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sz="1600" b="1" dirty="0">
                <a:latin typeface="Calibri" panose="020F0502020204030204" pitchFamily="34" charset="0"/>
                <a:cs typeface="Calibri" panose="020F0502020204030204" pitchFamily="34" charset="0"/>
              </a:rPr>
              <a:t>Grupo 7</a:t>
            </a:r>
            <a:endParaRPr lang="es-ES" sz="1600" b="1" dirty="0">
              <a:latin typeface="Calibri" panose="020F0502020204030204" pitchFamily="34" charset="0"/>
              <a:cs typeface="Calibri" panose="020F0502020204030204" pitchFamily="34" charset="0"/>
            </a:endParaRPr>
          </a:p>
          <a:p>
            <a:pPr marL="0" indent="0">
              <a:buNone/>
            </a:pPr>
            <a:r>
              <a:rPr lang="es-ES_tradnl" sz="1600" dirty="0">
                <a:latin typeface="Calibri" panose="020F0502020204030204" pitchFamily="34" charset="0"/>
                <a:cs typeface="Calibri" panose="020F0502020204030204" pitchFamily="34" charset="0"/>
              </a:rPr>
              <a:t>Alfonso </a:t>
            </a:r>
            <a:r>
              <a:rPr lang="es-ES_tradnl" sz="1600" dirty="0" err="1">
                <a:latin typeface="Calibri" panose="020F0502020204030204" pitchFamily="34" charset="0"/>
                <a:cs typeface="Calibri" panose="020F0502020204030204" pitchFamily="34" charset="0"/>
              </a:rPr>
              <a:t>Gallardo</a:t>
            </a:r>
            <a:endParaRPr lang="es-ES" sz="1600" dirty="0">
              <a:latin typeface="Calibri" panose="020F0502020204030204" pitchFamily="34" charset="0"/>
              <a:cs typeface="Calibri" panose="020F0502020204030204" pitchFamily="34" charset="0"/>
            </a:endParaRPr>
          </a:p>
          <a:p>
            <a:pPr marL="0" indent="0">
              <a:buNone/>
            </a:pPr>
            <a:r>
              <a:rPr lang="es-ES_tradnl" sz="1600" dirty="0">
                <a:latin typeface="Calibri" panose="020F0502020204030204" pitchFamily="34" charset="0"/>
                <a:cs typeface="Calibri" panose="020F0502020204030204" pitchFamily="34" charset="0"/>
              </a:rPr>
              <a:t>Raúl Hervás</a:t>
            </a:r>
            <a:endParaRPr lang="es-ES" sz="1600" dirty="0">
              <a:latin typeface="Calibri" panose="020F0502020204030204" pitchFamily="34" charset="0"/>
              <a:cs typeface="Calibri" panose="020F0502020204030204" pitchFamily="34" charset="0"/>
            </a:endParaRPr>
          </a:p>
          <a:p>
            <a:pPr marL="0" indent="0">
              <a:buNone/>
            </a:pPr>
            <a:r>
              <a:rPr lang="es-ES_tradnl" sz="1600" dirty="0">
                <a:latin typeface="Calibri" panose="020F0502020204030204" pitchFamily="34" charset="0"/>
                <a:cs typeface="Calibri" panose="020F0502020204030204" pitchFamily="34" charset="0"/>
              </a:rPr>
              <a:t>Carmen Reina</a:t>
            </a:r>
            <a:endParaRPr lang="es-ES" sz="1600" dirty="0">
              <a:latin typeface="Calibri" panose="020F0502020204030204" pitchFamily="34" charset="0"/>
              <a:cs typeface="Calibri" panose="020F0502020204030204" pitchFamily="34" charset="0"/>
            </a:endParaRPr>
          </a:p>
          <a:p>
            <a:pPr marL="0" indent="0">
              <a:buNone/>
            </a:pPr>
            <a:r>
              <a:rPr lang="es-ES_tradnl" sz="1600" dirty="0">
                <a:latin typeface="Calibri" panose="020F0502020204030204" pitchFamily="34" charset="0"/>
                <a:cs typeface="Calibri" panose="020F0502020204030204" pitchFamily="34" charset="0"/>
              </a:rPr>
              <a:t>Walter Ronceros</a:t>
            </a:r>
            <a:endParaRPr lang="es-ES" sz="1600" dirty="0">
              <a:latin typeface="Calibri" panose="020F0502020204030204" pitchFamily="34" charset="0"/>
              <a:cs typeface="Calibri" panose="020F0502020204030204" pitchFamily="34" charset="0"/>
            </a:endParaRPr>
          </a:p>
          <a:p>
            <a:pPr marL="0" indent="0">
              <a:buNone/>
            </a:pPr>
            <a:r>
              <a:rPr lang="es-ES_tradnl" sz="1600" dirty="0">
                <a:latin typeface="Calibri" panose="020F0502020204030204" pitchFamily="34" charset="0"/>
                <a:cs typeface="Calibri" panose="020F0502020204030204" pitchFamily="34" charset="0"/>
              </a:rPr>
              <a:t>Susana Vara</a:t>
            </a:r>
            <a:endParaRPr lang="es-ES" sz="1600" dirty="0">
              <a:latin typeface="Calibri" panose="020F0502020204030204" pitchFamily="34" charset="0"/>
              <a:cs typeface="Calibri" panose="020F0502020204030204" pitchFamily="34" charset="0"/>
            </a:endParaRPr>
          </a:p>
        </p:txBody>
      </p:sp>
      <p:pic>
        <p:nvPicPr>
          <p:cNvPr id="1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8988" y="6093296"/>
            <a:ext cx="58864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Imagen 14"/>
          <p:cNvPicPr>
            <a:picLocks noChangeAspect="1"/>
          </p:cNvPicPr>
          <p:nvPr/>
        </p:nvPicPr>
        <p:blipFill rotWithShape="1">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l="19517"/>
          <a:stretch/>
        </p:blipFill>
        <p:spPr>
          <a:xfrm>
            <a:off x="-36512" y="662978"/>
            <a:ext cx="2078568" cy="5157192"/>
          </a:xfrm>
          <a:prstGeom prst="rect">
            <a:avLst/>
          </a:prstGeom>
          <a:noFill/>
          <a:ln>
            <a:noFill/>
          </a:ln>
        </p:spPr>
      </p:pic>
      <p:cxnSp>
        <p:nvCxnSpPr>
          <p:cNvPr id="16" name="Conector recto 15"/>
          <p:cNvCxnSpPr/>
          <p:nvPr/>
        </p:nvCxnSpPr>
        <p:spPr>
          <a:xfrm>
            <a:off x="2267744" y="2060848"/>
            <a:ext cx="25576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pic>
        <p:nvPicPr>
          <p:cNvPr id="17" name="Imagen 16"/>
          <p:cNvPicPr>
            <a:picLocks noChangeAspect="1"/>
          </p:cNvPicPr>
          <p:nvPr/>
        </p:nvPicPr>
        <p:blipFill>
          <a:blip r:embed="rId10"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37321" y="2666184"/>
            <a:ext cx="4506679" cy="2995064"/>
          </a:xfrm>
          <a:prstGeom prst="rect">
            <a:avLst/>
          </a:prstGeom>
        </p:spPr>
      </p:pic>
    </p:spTree>
    <p:extLst>
      <p:ext uri="{BB962C8B-B14F-4D97-AF65-F5344CB8AC3E}">
        <p14:creationId xmlns:p14="http://schemas.microsoft.com/office/powerpoint/2010/main" val="19368712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508832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51"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62000" y="116632"/>
            <a:ext cx="8883918" cy="504056"/>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Preparación de los datos</a:t>
            </a:r>
            <a:endParaRPr lang="es-ES" sz="3200" dirty="0">
              <a:solidFill>
                <a:srgbClr val="76B6D6"/>
              </a:solidFill>
            </a:endParaRPr>
          </a:p>
        </p:txBody>
      </p:sp>
      <p:sp>
        <p:nvSpPr>
          <p:cNvPr id="8" name="2 Marcador de contenido"/>
          <p:cNvSpPr txBox="1">
            <a:spLocks/>
          </p:cNvSpPr>
          <p:nvPr/>
        </p:nvSpPr>
        <p:spPr>
          <a:xfrm>
            <a:off x="143453" y="868385"/>
            <a:ext cx="7740915" cy="43204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Preparación de los datos para el modelado, normalización de las variables y del índice de calidad de aire ( ICA) que será nuestra variable a predecir. Observamos los datos atípicos y la matriz de correlaciones</a:t>
            </a:r>
          </a:p>
        </p:txBody>
      </p:sp>
      <p:pic>
        <p:nvPicPr>
          <p:cNvPr id="17" name="16 Imagen"/>
          <p:cNvPicPr/>
          <p:nvPr/>
        </p:nvPicPr>
        <p:blipFill>
          <a:blip r:embed="rId7"/>
          <a:stretch>
            <a:fillRect/>
          </a:stretch>
        </p:blipFill>
        <p:spPr>
          <a:xfrm>
            <a:off x="323528" y="1399805"/>
            <a:ext cx="2664296" cy="1381123"/>
          </a:xfrm>
          <a:prstGeom prst="rect">
            <a:avLst/>
          </a:prstGeom>
        </p:spPr>
      </p:pic>
      <p:pic>
        <p:nvPicPr>
          <p:cNvPr id="18" name="17 Imagen"/>
          <p:cNvPicPr/>
          <p:nvPr/>
        </p:nvPicPr>
        <p:blipFill>
          <a:blip r:embed="rId8"/>
          <a:stretch>
            <a:fillRect/>
          </a:stretch>
        </p:blipFill>
        <p:spPr>
          <a:xfrm>
            <a:off x="3491880" y="1399805"/>
            <a:ext cx="2448272" cy="1523827"/>
          </a:xfrm>
          <a:prstGeom prst="rect">
            <a:avLst/>
          </a:prstGeom>
        </p:spPr>
      </p:pic>
      <p:pic>
        <p:nvPicPr>
          <p:cNvPr id="19" name="18 Imagen"/>
          <p:cNvPicPr/>
          <p:nvPr/>
        </p:nvPicPr>
        <p:blipFill>
          <a:blip r:embed="rId9"/>
          <a:stretch>
            <a:fillRect/>
          </a:stretch>
        </p:blipFill>
        <p:spPr>
          <a:xfrm>
            <a:off x="6172150" y="1329109"/>
            <a:ext cx="1712218" cy="1592993"/>
          </a:xfrm>
          <a:prstGeom prst="rect">
            <a:avLst/>
          </a:prstGeom>
        </p:spPr>
      </p:pic>
      <p:sp>
        <p:nvSpPr>
          <p:cNvPr id="23" name="2 Marcador de contenido"/>
          <p:cNvSpPr txBox="1">
            <a:spLocks/>
          </p:cNvSpPr>
          <p:nvPr/>
        </p:nvSpPr>
        <p:spPr>
          <a:xfrm>
            <a:off x="103483" y="2996952"/>
            <a:ext cx="7740915" cy="43204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Preparamos el </a:t>
            </a:r>
            <a:r>
              <a:rPr lang="es-ES_tradnl" sz="1200" dirty="0" err="1">
                <a:latin typeface="+mj-lt"/>
              </a:rPr>
              <a:t>dataframe</a:t>
            </a:r>
            <a:r>
              <a:rPr lang="es-ES_tradnl" sz="1200" dirty="0">
                <a:latin typeface="+mj-lt"/>
              </a:rPr>
              <a:t> para estudiar con los algoritmos:</a:t>
            </a:r>
          </a:p>
        </p:txBody>
      </p:sp>
      <p:sp>
        <p:nvSpPr>
          <p:cNvPr id="27" name="2 Marcador de contenido"/>
          <p:cNvSpPr txBox="1">
            <a:spLocks/>
          </p:cNvSpPr>
          <p:nvPr/>
        </p:nvSpPr>
        <p:spPr>
          <a:xfrm>
            <a:off x="323528" y="3501008"/>
            <a:ext cx="4057531" cy="5040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Creamos el Índice de calidad del aire binario (0/1) para aplicar los modelos </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pic>
        <p:nvPicPr>
          <p:cNvPr id="28" name="27 Imagen"/>
          <p:cNvPicPr/>
          <p:nvPr/>
        </p:nvPicPr>
        <p:blipFill>
          <a:blip r:embed="rId10"/>
          <a:stretch>
            <a:fillRect/>
          </a:stretch>
        </p:blipFill>
        <p:spPr>
          <a:xfrm>
            <a:off x="2444244" y="3738880"/>
            <a:ext cx="5396230" cy="2573655"/>
          </a:xfrm>
          <a:prstGeom prst="rect">
            <a:avLst/>
          </a:prstGeom>
        </p:spPr>
      </p:pic>
      <p:cxnSp>
        <p:nvCxnSpPr>
          <p:cNvPr id="12" name="Conector recto 11"/>
          <p:cNvCxnSpPr>
            <a:cxnSpLocks/>
          </p:cNvCxnSpPr>
          <p:nvPr/>
        </p:nvCxnSpPr>
        <p:spPr>
          <a:xfrm>
            <a:off x="2483768"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0473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23" grpId="0" animBg="1"/>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5072647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75"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62000" y="162000"/>
            <a:ext cx="8883918" cy="504056"/>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latin typeface="Calibri" panose="020F0502020204030204" pitchFamily="34" charset="0"/>
                <a:cs typeface="Calibri" panose="020F0502020204030204" pitchFamily="34" charset="0"/>
              </a:rPr>
              <a:t>Modelado. Algoritmos</a:t>
            </a:r>
            <a:endParaRPr lang="es-ES" sz="3200" dirty="0">
              <a:solidFill>
                <a:srgbClr val="76B6D6"/>
              </a:solidFill>
              <a:latin typeface="Calibri" panose="020F0502020204030204" pitchFamily="34" charset="0"/>
              <a:cs typeface="Calibri" panose="020F0502020204030204" pitchFamily="34" charset="0"/>
            </a:endParaRPr>
          </a:p>
        </p:txBody>
      </p:sp>
      <p:sp>
        <p:nvSpPr>
          <p:cNvPr id="8" name="2 Marcador de contenido"/>
          <p:cNvSpPr txBox="1">
            <a:spLocks/>
          </p:cNvSpPr>
          <p:nvPr/>
        </p:nvSpPr>
        <p:spPr>
          <a:xfrm>
            <a:off x="155360" y="828568"/>
            <a:ext cx="147621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Calibri" panose="020F0502020204030204" pitchFamily="34" charset="0"/>
                <a:cs typeface="Calibri" panose="020F0502020204030204" pitchFamily="34" charset="0"/>
              </a:rPr>
              <a:t>K-NN</a:t>
            </a:r>
          </a:p>
        </p:txBody>
      </p:sp>
      <p:sp>
        <p:nvSpPr>
          <p:cNvPr id="11" name="2 Marcador de contenido"/>
          <p:cNvSpPr txBox="1">
            <a:spLocks/>
          </p:cNvSpPr>
          <p:nvPr/>
        </p:nvSpPr>
        <p:spPr>
          <a:xfrm>
            <a:off x="140452" y="2423897"/>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Calibri" panose="020F0502020204030204" pitchFamily="34" charset="0"/>
                <a:cs typeface="Calibri" panose="020F0502020204030204" pitchFamily="34" charset="0"/>
              </a:rPr>
              <a:t>Regresión logística</a:t>
            </a:r>
          </a:p>
        </p:txBody>
      </p:sp>
      <p:sp>
        <p:nvSpPr>
          <p:cNvPr id="12" name="2 Marcador de contenido"/>
          <p:cNvSpPr txBox="1">
            <a:spLocks/>
          </p:cNvSpPr>
          <p:nvPr/>
        </p:nvSpPr>
        <p:spPr>
          <a:xfrm>
            <a:off x="140452" y="4532528"/>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err="1">
                <a:latin typeface="Calibri" panose="020F0502020204030204" pitchFamily="34" charset="0"/>
                <a:cs typeface="Calibri" panose="020F0502020204030204" pitchFamily="34" charset="0"/>
              </a:rPr>
              <a:t>AdaBoost</a:t>
            </a:r>
            <a:endParaRPr lang="es-ES" sz="1200" dirty="0">
              <a:latin typeface="Calibri" panose="020F0502020204030204" pitchFamily="34" charset="0"/>
              <a:cs typeface="Calibri" panose="020F0502020204030204" pitchFamily="34" charset="0"/>
            </a:endParaRPr>
          </a:p>
          <a:p>
            <a:pPr marL="109728" indent="0">
              <a:buClr>
                <a:schemeClr val="accent2">
                  <a:lumMod val="75000"/>
                </a:schemeClr>
              </a:buClr>
              <a:buNone/>
            </a:pPr>
            <a:endParaRPr lang="es-ES_tradnl" sz="1200" dirty="0">
              <a:latin typeface="Calibri" panose="020F0502020204030204" pitchFamily="34" charset="0"/>
              <a:cs typeface="Calibri" panose="020F0502020204030204" pitchFamily="34" charset="0"/>
            </a:endParaRPr>
          </a:p>
        </p:txBody>
      </p:sp>
      <p:sp>
        <p:nvSpPr>
          <p:cNvPr id="13" name="2 Marcador de contenido"/>
          <p:cNvSpPr txBox="1">
            <a:spLocks/>
          </p:cNvSpPr>
          <p:nvPr/>
        </p:nvSpPr>
        <p:spPr>
          <a:xfrm>
            <a:off x="6840015" y="1105832"/>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err="1">
                <a:latin typeface="Calibri" panose="020F0502020204030204" pitchFamily="34" charset="0"/>
                <a:cs typeface="Calibri" panose="020F0502020204030204" pitchFamily="34" charset="0"/>
              </a:rPr>
              <a:t>GradientBoosting</a:t>
            </a:r>
            <a:r>
              <a:rPr lang="es-ES_tradnl" sz="1200" b="1" dirty="0">
                <a:latin typeface="Calibri" panose="020F0502020204030204" pitchFamily="34" charset="0"/>
                <a:cs typeface="Calibri" panose="020F0502020204030204" pitchFamily="34" charset="0"/>
              </a:rPr>
              <a:t> 	 </a:t>
            </a:r>
            <a:endParaRPr lang="es-ES" sz="1200" b="1" dirty="0">
              <a:latin typeface="Calibri" panose="020F0502020204030204" pitchFamily="34" charset="0"/>
              <a:cs typeface="Calibri" panose="020F0502020204030204" pitchFamily="34" charset="0"/>
            </a:endParaRPr>
          </a:p>
        </p:txBody>
      </p:sp>
      <p:sp>
        <p:nvSpPr>
          <p:cNvPr id="14" name="2 Marcador de contenido"/>
          <p:cNvSpPr txBox="1">
            <a:spLocks/>
          </p:cNvSpPr>
          <p:nvPr/>
        </p:nvSpPr>
        <p:spPr>
          <a:xfrm>
            <a:off x="6840015" y="2881132"/>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err="1">
                <a:latin typeface="Calibri" panose="020F0502020204030204" pitchFamily="34" charset="0"/>
                <a:cs typeface="Calibri" panose="020F0502020204030204" pitchFamily="34" charset="0"/>
              </a:rPr>
              <a:t>RandomForest</a:t>
            </a:r>
            <a:endParaRPr lang="es-ES" sz="1200" dirty="0">
              <a:latin typeface="Calibri" panose="020F0502020204030204" pitchFamily="34" charset="0"/>
              <a:cs typeface="Calibri" panose="020F0502020204030204" pitchFamily="34" charset="0"/>
            </a:endParaRPr>
          </a:p>
        </p:txBody>
      </p:sp>
      <p:pic>
        <p:nvPicPr>
          <p:cNvPr id="16" name="15 Imagen"/>
          <p:cNvPicPr/>
          <p:nvPr/>
        </p:nvPicPr>
        <p:blipFill>
          <a:blip r:embed="rId7"/>
          <a:stretch>
            <a:fillRect/>
          </a:stretch>
        </p:blipFill>
        <p:spPr>
          <a:xfrm>
            <a:off x="302525" y="1185599"/>
            <a:ext cx="3348372" cy="1044116"/>
          </a:xfrm>
          <a:prstGeom prst="rect">
            <a:avLst/>
          </a:prstGeom>
        </p:spPr>
      </p:pic>
      <p:pic>
        <p:nvPicPr>
          <p:cNvPr id="20" name="19 Imagen"/>
          <p:cNvPicPr/>
          <p:nvPr/>
        </p:nvPicPr>
        <p:blipFill>
          <a:blip r:embed="rId8"/>
          <a:stretch>
            <a:fillRect/>
          </a:stretch>
        </p:blipFill>
        <p:spPr>
          <a:xfrm>
            <a:off x="302525" y="2780928"/>
            <a:ext cx="3456384" cy="1559274"/>
          </a:xfrm>
          <a:prstGeom prst="rect">
            <a:avLst/>
          </a:prstGeom>
        </p:spPr>
      </p:pic>
      <p:pic>
        <p:nvPicPr>
          <p:cNvPr id="21" name="20 Imagen"/>
          <p:cNvPicPr/>
          <p:nvPr/>
        </p:nvPicPr>
        <p:blipFill>
          <a:blip r:embed="rId9"/>
          <a:stretch>
            <a:fillRect/>
          </a:stretch>
        </p:blipFill>
        <p:spPr>
          <a:xfrm>
            <a:off x="302525" y="4869160"/>
            <a:ext cx="3888432" cy="1296144"/>
          </a:xfrm>
          <a:prstGeom prst="rect">
            <a:avLst/>
          </a:prstGeom>
        </p:spPr>
      </p:pic>
      <p:pic>
        <p:nvPicPr>
          <p:cNvPr id="22" name="21 Imagen"/>
          <p:cNvPicPr/>
          <p:nvPr/>
        </p:nvPicPr>
        <p:blipFill>
          <a:blip r:embed="rId10"/>
          <a:stretch>
            <a:fillRect/>
          </a:stretch>
        </p:blipFill>
        <p:spPr>
          <a:xfrm>
            <a:off x="4932040" y="1482258"/>
            <a:ext cx="4111321" cy="1201138"/>
          </a:xfrm>
          <a:prstGeom prst="rect">
            <a:avLst/>
          </a:prstGeom>
        </p:spPr>
      </p:pic>
      <p:pic>
        <p:nvPicPr>
          <p:cNvPr id="24" name="23 Imagen"/>
          <p:cNvPicPr/>
          <p:nvPr/>
        </p:nvPicPr>
        <p:blipFill>
          <a:blip r:embed="rId11"/>
          <a:stretch>
            <a:fillRect/>
          </a:stretch>
        </p:blipFill>
        <p:spPr>
          <a:xfrm>
            <a:off x="4311836" y="3258550"/>
            <a:ext cx="4731525" cy="1255384"/>
          </a:xfrm>
          <a:prstGeom prst="rect">
            <a:avLst/>
          </a:prstGeom>
        </p:spPr>
      </p:pic>
      <p:sp>
        <p:nvSpPr>
          <p:cNvPr id="3" name="Rectángulo 2">
            <a:extLst>
              <a:ext uri="{FF2B5EF4-FFF2-40B4-BE49-F238E27FC236}">
                <a16:creationId xmlns="" xmlns:a16="http://schemas.microsoft.com/office/drawing/2014/main" id="{2EBF5084-8DAC-4D06-8729-83468B26E7E5}"/>
              </a:ext>
            </a:extLst>
          </p:cNvPr>
          <p:cNvSpPr/>
          <p:nvPr/>
        </p:nvSpPr>
        <p:spPr>
          <a:xfrm>
            <a:off x="4193377" y="4599130"/>
            <a:ext cx="4877556" cy="1946687"/>
          </a:xfrm>
          <a:prstGeom prst="rect">
            <a:avLst/>
          </a:prstGeom>
        </p:spPr>
        <p:txBody>
          <a:bodyPr wrap="square">
            <a:spAutoFit/>
          </a:bodyPr>
          <a:lstStyle/>
          <a:p>
            <a:r>
              <a:rPr lang="es-ES_tradnl" sz="1100" dirty="0"/>
              <a:t>Los resultados con los algoritmos predictivos usados demuestran que tenemos un modelo de datos sesgado, esto se debe  a una serie de factores, tales como:</a:t>
            </a:r>
          </a:p>
          <a:p>
            <a:endParaRPr lang="es-ES_tradnl" sz="1050" dirty="0"/>
          </a:p>
          <a:p>
            <a:pPr marL="285750" indent="-285750">
              <a:buFont typeface="Wingdings" panose="05000000000000000000" pitchFamily="2" charset="2"/>
              <a:buChar char="q"/>
            </a:pPr>
            <a:r>
              <a:rPr lang="es-ES_tradnl" sz="1100" dirty="0"/>
              <a:t>Análisis de un periodo de tiempo demasiado breve (inferior a 6 meses).</a:t>
            </a:r>
          </a:p>
          <a:p>
            <a:pPr marL="285750" indent="-285750">
              <a:buFont typeface="Wingdings" panose="05000000000000000000" pitchFamily="2" charset="2"/>
              <a:buChar char="q"/>
            </a:pPr>
            <a:r>
              <a:rPr lang="es-ES_tradnl" sz="1100" dirty="0"/>
              <a:t>Mediciones con demasiados outliers en las magnitudes meteorológicas.</a:t>
            </a:r>
          </a:p>
          <a:p>
            <a:pPr marL="285750" indent="-285750">
              <a:buFont typeface="Wingdings" panose="05000000000000000000" pitchFamily="2" charset="2"/>
              <a:buChar char="q"/>
            </a:pPr>
            <a:r>
              <a:rPr lang="es-ES_tradnl" sz="1100" dirty="0"/>
              <a:t>El valor de la variable ICA parcial se basa en el peor valor de los 5 contaminantes analizados.</a:t>
            </a:r>
          </a:p>
          <a:p>
            <a:pPr marL="285750" indent="-285750">
              <a:buFont typeface="Wingdings" panose="05000000000000000000" pitchFamily="2" charset="2"/>
              <a:buChar char="q"/>
            </a:pPr>
            <a:r>
              <a:rPr lang="es-ES_tradnl" sz="1100" dirty="0"/>
              <a:t>Datos faltantes por motivos diversos </a:t>
            </a:r>
            <a:r>
              <a:rPr lang="es-ES" sz="1100" dirty="0"/>
              <a:t>averías en el suministro eléctrico, en las comunicaciones, o en el propio equipo analizador.</a:t>
            </a:r>
            <a:endParaRPr lang="es-ES_tradnl" sz="1100" dirty="0"/>
          </a:p>
          <a:p>
            <a:pPr marL="285750" indent="-285750">
              <a:buFont typeface="Arial" panose="020B0604020202020204" pitchFamily="34" charset="0"/>
              <a:buChar char="•"/>
            </a:pPr>
            <a:endParaRPr lang="es-ES" sz="1100" dirty="0"/>
          </a:p>
        </p:txBody>
      </p:sp>
      <p:cxnSp>
        <p:nvCxnSpPr>
          <p:cNvPr id="17" name="Conector recto 16"/>
          <p:cNvCxnSpPr>
            <a:cxnSpLocks/>
          </p:cNvCxnSpPr>
          <p:nvPr/>
        </p:nvCxnSpPr>
        <p:spPr>
          <a:xfrm>
            <a:off x="2915816"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546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par>
                                <p:cTn id="44" presetID="1"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animBg="1"/>
      <p:bldP spid="12" grpId="0" animBg="1"/>
      <p:bldP spid="13" grpId="0" animBg="1"/>
      <p:bldP spid="14"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76"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Imagen 3">
            <a:extLst>
              <a:ext uri="{FF2B5EF4-FFF2-40B4-BE49-F238E27FC236}">
                <a16:creationId xmlns="" xmlns:a16="http://schemas.microsoft.com/office/drawing/2014/main" id="{64451D88-D288-4BC1-8CC8-7D5D5EA9004D}"/>
              </a:ext>
            </a:extLst>
          </p:cNvPr>
          <p:cNvPicPr>
            <a:picLocks noChangeAspect="1"/>
          </p:cNvPicPr>
          <p:nvPr/>
        </p:nvPicPr>
        <p:blipFill rotWithShape="1">
          <a:blip r:embed="rId7"/>
          <a:srcRect l="31246" t="36350" r="35956" b="53150"/>
          <a:stretch/>
        </p:blipFill>
        <p:spPr>
          <a:xfrm>
            <a:off x="302907" y="1740318"/>
            <a:ext cx="3765405" cy="936104"/>
          </a:xfrm>
          <a:prstGeom prst="rect">
            <a:avLst/>
          </a:prstGeom>
        </p:spPr>
      </p:pic>
      <p:sp>
        <p:nvSpPr>
          <p:cNvPr id="17" name="2 Marcador de contenido">
            <a:extLst>
              <a:ext uri="{FF2B5EF4-FFF2-40B4-BE49-F238E27FC236}">
                <a16:creationId xmlns="" xmlns:a16="http://schemas.microsoft.com/office/drawing/2014/main" id="{201D50B2-3B9A-424D-AC58-D3CED73DBC35}"/>
              </a:ext>
            </a:extLst>
          </p:cNvPr>
          <p:cNvSpPr txBox="1">
            <a:spLocks/>
          </p:cNvSpPr>
          <p:nvPr/>
        </p:nvSpPr>
        <p:spPr>
          <a:xfrm>
            <a:off x="332021" y="835108"/>
            <a:ext cx="222546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mj-lt"/>
              </a:rPr>
              <a:t>MATRIZ DE CONFUSIÓN</a:t>
            </a:r>
          </a:p>
        </p:txBody>
      </p:sp>
      <p:pic>
        <p:nvPicPr>
          <p:cNvPr id="18" name="Imagen 17">
            <a:extLst>
              <a:ext uri="{FF2B5EF4-FFF2-40B4-BE49-F238E27FC236}">
                <a16:creationId xmlns="" xmlns:a16="http://schemas.microsoft.com/office/drawing/2014/main" id="{6AA293F3-D363-487A-9180-3E2A574CD3EC}"/>
              </a:ext>
            </a:extLst>
          </p:cNvPr>
          <p:cNvPicPr>
            <a:picLocks noChangeAspect="1"/>
          </p:cNvPicPr>
          <p:nvPr/>
        </p:nvPicPr>
        <p:blipFill rotWithShape="1">
          <a:blip r:embed="rId7"/>
          <a:srcRect l="30802" t="48550" r="30243" b="44100"/>
          <a:stretch/>
        </p:blipFill>
        <p:spPr>
          <a:xfrm>
            <a:off x="4067944" y="1705205"/>
            <a:ext cx="4914622" cy="720079"/>
          </a:xfrm>
          <a:prstGeom prst="rect">
            <a:avLst/>
          </a:prstGeom>
        </p:spPr>
      </p:pic>
      <p:pic>
        <p:nvPicPr>
          <p:cNvPr id="6" name="Imagen 5">
            <a:extLst>
              <a:ext uri="{FF2B5EF4-FFF2-40B4-BE49-F238E27FC236}">
                <a16:creationId xmlns="" xmlns:a16="http://schemas.microsoft.com/office/drawing/2014/main" id="{BE2EA17E-84ED-4F7E-AAEF-3ACE45CA5C63}"/>
              </a:ext>
            </a:extLst>
          </p:cNvPr>
          <p:cNvPicPr>
            <a:picLocks noChangeAspect="1"/>
          </p:cNvPicPr>
          <p:nvPr/>
        </p:nvPicPr>
        <p:blipFill rotWithShape="1">
          <a:blip r:embed="rId8"/>
          <a:srcRect l="32324" t="48950" r="35553" b="24800"/>
          <a:stretch/>
        </p:blipFill>
        <p:spPr>
          <a:xfrm>
            <a:off x="332021" y="4653136"/>
            <a:ext cx="3127353" cy="1984545"/>
          </a:xfrm>
          <a:prstGeom prst="rect">
            <a:avLst/>
          </a:prstGeom>
        </p:spPr>
      </p:pic>
      <p:pic>
        <p:nvPicPr>
          <p:cNvPr id="9" name="Imagen 8">
            <a:extLst>
              <a:ext uri="{FF2B5EF4-FFF2-40B4-BE49-F238E27FC236}">
                <a16:creationId xmlns="" xmlns:a16="http://schemas.microsoft.com/office/drawing/2014/main" id="{C9C1A809-9E70-4DF7-9054-6D16A3B8B1EB}"/>
              </a:ext>
            </a:extLst>
          </p:cNvPr>
          <p:cNvPicPr>
            <a:picLocks noChangeAspect="1"/>
          </p:cNvPicPr>
          <p:nvPr/>
        </p:nvPicPr>
        <p:blipFill rotWithShape="1">
          <a:blip r:embed="rId9"/>
          <a:srcRect l="27985" t="31048" r="1659" b="59450"/>
          <a:stretch/>
        </p:blipFill>
        <p:spPr>
          <a:xfrm>
            <a:off x="395536" y="2744924"/>
            <a:ext cx="7896521" cy="828092"/>
          </a:xfrm>
          <a:prstGeom prst="rect">
            <a:avLst/>
          </a:prstGeom>
        </p:spPr>
      </p:pic>
      <p:sp>
        <p:nvSpPr>
          <p:cNvPr id="10" name="Rectángulo 9">
            <a:extLst>
              <a:ext uri="{FF2B5EF4-FFF2-40B4-BE49-F238E27FC236}">
                <a16:creationId xmlns="" xmlns:a16="http://schemas.microsoft.com/office/drawing/2014/main" id="{2F674472-E32E-48DC-9C1D-E90CBBA33086}"/>
              </a:ext>
            </a:extLst>
          </p:cNvPr>
          <p:cNvSpPr/>
          <p:nvPr/>
        </p:nvSpPr>
        <p:spPr>
          <a:xfrm>
            <a:off x="275448" y="1242153"/>
            <a:ext cx="8184983" cy="461665"/>
          </a:xfrm>
          <a:prstGeom prst="rect">
            <a:avLst/>
          </a:prstGeom>
        </p:spPr>
        <p:txBody>
          <a:bodyPr wrap="square">
            <a:spAutoFit/>
          </a:bodyPr>
          <a:lstStyle/>
          <a:p>
            <a:r>
              <a:rPr lang="es-ES" sz="1200" dirty="0">
                <a:solidFill>
                  <a:srgbClr val="212121"/>
                </a:solidFill>
                <a:latin typeface="+mj-lt"/>
              </a:rPr>
              <a:t>La Matriz de Confusión es una de las métricas más intuitivas y sencillas que se utiliza para encontrar la precisión y exactitud del modelo.</a:t>
            </a:r>
            <a:endParaRPr lang="es-ES" sz="1200" dirty="0">
              <a:latin typeface="+mj-lt"/>
            </a:endParaRPr>
          </a:p>
        </p:txBody>
      </p:sp>
      <p:pic>
        <p:nvPicPr>
          <p:cNvPr id="23" name="Imagen 22">
            <a:extLst>
              <a:ext uri="{FF2B5EF4-FFF2-40B4-BE49-F238E27FC236}">
                <a16:creationId xmlns="" xmlns:a16="http://schemas.microsoft.com/office/drawing/2014/main" id="{9745C471-9F86-4138-89C0-30E871DD3CCB}"/>
              </a:ext>
            </a:extLst>
          </p:cNvPr>
          <p:cNvPicPr>
            <a:picLocks noChangeAspect="1"/>
          </p:cNvPicPr>
          <p:nvPr/>
        </p:nvPicPr>
        <p:blipFill rotWithShape="1">
          <a:blip r:embed="rId10"/>
          <a:srcRect l="31247" t="39478" r="7875" b="44749"/>
          <a:stretch/>
        </p:blipFill>
        <p:spPr>
          <a:xfrm>
            <a:off x="3608193" y="3351039"/>
            <a:ext cx="5376241" cy="1081678"/>
          </a:xfrm>
          <a:prstGeom prst="rect">
            <a:avLst/>
          </a:prstGeom>
        </p:spPr>
      </p:pic>
      <p:pic>
        <p:nvPicPr>
          <p:cNvPr id="25" name="Imagen 24">
            <a:extLst>
              <a:ext uri="{FF2B5EF4-FFF2-40B4-BE49-F238E27FC236}">
                <a16:creationId xmlns="" xmlns:a16="http://schemas.microsoft.com/office/drawing/2014/main" id="{645C6490-562A-4ED8-BF09-1A1B166C595E}"/>
              </a:ext>
            </a:extLst>
          </p:cNvPr>
          <p:cNvPicPr>
            <a:picLocks noChangeAspect="1"/>
          </p:cNvPicPr>
          <p:nvPr/>
        </p:nvPicPr>
        <p:blipFill rotWithShape="1">
          <a:blip r:embed="rId11"/>
          <a:srcRect l="28800" t="35365" r="34507" b="40550"/>
          <a:stretch/>
        </p:blipFill>
        <p:spPr>
          <a:xfrm>
            <a:off x="4797062" y="4469452"/>
            <a:ext cx="3663369" cy="1761907"/>
          </a:xfrm>
          <a:prstGeom prst="rect">
            <a:avLst/>
          </a:prstGeom>
        </p:spPr>
      </p:pic>
      <p:sp>
        <p:nvSpPr>
          <p:cNvPr id="16" name="1 Título">
            <a:extLst>
              <a:ext uri="{FF2B5EF4-FFF2-40B4-BE49-F238E27FC236}">
                <a16:creationId xmlns="" xmlns:a16="http://schemas.microsoft.com/office/drawing/2014/main" id="{C46A6748-8CB2-43E3-98AF-225046BF8003}"/>
              </a:ext>
            </a:extLst>
          </p:cNvPr>
          <p:cNvSpPr txBox="1">
            <a:spLocks/>
          </p:cNvSpPr>
          <p:nvPr/>
        </p:nvSpPr>
        <p:spPr>
          <a:xfrm>
            <a:off x="162000" y="162000"/>
            <a:ext cx="8883918" cy="458688"/>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Modelado. Métricas</a:t>
            </a:r>
            <a:endParaRPr lang="es-ES" sz="3200" dirty="0">
              <a:solidFill>
                <a:srgbClr val="76B6D6"/>
              </a:solidFill>
            </a:endParaRPr>
          </a:p>
        </p:txBody>
      </p:sp>
      <p:cxnSp>
        <p:nvCxnSpPr>
          <p:cNvPr id="13" name="Conector recto 12"/>
          <p:cNvCxnSpPr>
            <a:cxnSpLocks/>
          </p:cNvCxnSpPr>
          <p:nvPr/>
        </p:nvCxnSpPr>
        <p:spPr>
          <a:xfrm>
            <a:off x="3275856"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8773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99"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7" name="2 Marcador de contenido">
            <a:extLst>
              <a:ext uri="{FF2B5EF4-FFF2-40B4-BE49-F238E27FC236}">
                <a16:creationId xmlns="" xmlns:a16="http://schemas.microsoft.com/office/drawing/2014/main" id="{201D50B2-3B9A-424D-AC58-D3CED73DBC35}"/>
              </a:ext>
            </a:extLst>
          </p:cNvPr>
          <p:cNvSpPr txBox="1">
            <a:spLocks/>
          </p:cNvSpPr>
          <p:nvPr/>
        </p:nvSpPr>
        <p:spPr>
          <a:xfrm>
            <a:off x="323528" y="839853"/>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mj-lt"/>
              </a:rPr>
              <a:t>CURVA ROC</a:t>
            </a:r>
          </a:p>
        </p:txBody>
      </p:sp>
      <p:sp>
        <p:nvSpPr>
          <p:cNvPr id="3" name="Rectángulo 2">
            <a:extLst>
              <a:ext uri="{FF2B5EF4-FFF2-40B4-BE49-F238E27FC236}">
                <a16:creationId xmlns="" xmlns:a16="http://schemas.microsoft.com/office/drawing/2014/main" id="{AAF12C51-1DA4-4C1F-BE08-B9FC0B3D9598}"/>
              </a:ext>
            </a:extLst>
          </p:cNvPr>
          <p:cNvSpPr/>
          <p:nvPr/>
        </p:nvSpPr>
        <p:spPr>
          <a:xfrm>
            <a:off x="251520" y="1376407"/>
            <a:ext cx="8712968" cy="276999"/>
          </a:xfrm>
          <a:prstGeom prst="rect">
            <a:avLst/>
          </a:prstGeom>
        </p:spPr>
        <p:txBody>
          <a:bodyPr wrap="square">
            <a:spAutoFit/>
          </a:bodyPr>
          <a:lstStyle/>
          <a:p>
            <a:r>
              <a:rPr lang="es-ES" sz="1200" dirty="0">
                <a:solidFill>
                  <a:srgbClr val="212121"/>
                </a:solidFill>
                <a:latin typeface="+mj-lt"/>
              </a:rPr>
              <a:t>La curva AUC-ROC es la métrica de selección de modelo para el problema de clasificación de dos clases múltiples.</a:t>
            </a:r>
            <a:endParaRPr lang="es-ES" sz="1200" dirty="0">
              <a:latin typeface="+mj-lt"/>
            </a:endParaRPr>
          </a:p>
        </p:txBody>
      </p:sp>
      <p:pic>
        <p:nvPicPr>
          <p:cNvPr id="5" name="Imagen 4">
            <a:extLst>
              <a:ext uri="{FF2B5EF4-FFF2-40B4-BE49-F238E27FC236}">
                <a16:creationId xmlns="" xmlns:a16="http://schemas.microsoft.com/office/drawing/2014/main" id="{0D6346F5-133B-42AF-A8B3-FA4BC0B451C9}"/>
              </a:ext>
            </a:extLst>
          </p:cNvPr>
          <p:cNvPicPr>
            <a:picLocks noChangeAspect="1"/>
          </p:cNvPicPr>
          <p:nvPr/>
        </p:nvPicPr>
        <p:blipFill rotWithShape="1">
          <a:blip r:embed="rId7"/>
          <a:srcRect l="31246" t="37400" r="23908" b="43700"/>
          <a:stretch/>
        </p:blipFill>
        <p:spPr>
          <a:xfrm>
            <a:off x="402315" y="1916832"/>
            <a:ext cx="3960440" cy="1296144"/>
          </a:xfrm>
          <a:prstGeom prst="rect">
            <a:avLst/>
          </a:prstGeom>
        </p:spPr>
      </p:pic>
      <p:pic>
        <p:nvPicPr>
          <p:cNvPr id="8" name="Imagen 7">
            <a:extLst>
              <a:ext uri="{FF2B5EF4-FFF2-40B4-BE49-F238E27FC236}">
                <a16:creationId xmlns="" xmlns:a16="http://schemas.microsoft.com/office/drawing/2014/main" id="{10E1B637-E522-42AA-8C7C-6462220388C2}"/>
              </a:ext>
            </a:extLst>
          </p:cNvPr>
          <p:cNvPicPr>
            <a:picLocks noChangeAspect="1"/>
          </p:cNvPicPr>
          <p:nvPr/>
        </p:nvPicPr>
        <p:blipFill rotWithShape="1">
          <a:blip r:embed="rId8"/>
          <a:srcRect l="31246" t="38450" r="27169" b="55250"/>
          <a:stretch/>
        </p:blipFill>
        <p:spPr>
          <a:xfrm>
            <a:off x="425218" y="3452852"/>
            <a:ext cx="4447370" cy="523220"/>
          </a:xfrm>
          <a:prstGeom prst="rect">
            <a:avLst/>
          </a:prstGeom>
        </p:spPr>
      </p:pic>
      <p:pic>
        <p:nvPicPr>
          <p:cNvPr id="16" name="Imagen 15">
            <a:extLst>
              <a:ext uri="{FF2B5EF4-FFF2-40B4-BE49-F238E27FC236}">
                <a16:creationId xmlns="" xmlns:a16="http://schemas.microsoft.com/office/drawing/2014/main" id="{D95DF049-98AE-48A9-97D0-D5E2F1C1B284}"/>
              </a:ext>
            </a:extLst>
          </p:cNvPr>
          <p:cNvPicPr>
            <a:picLocks noChangeAspect="1"/>
          </p:cNvPicPr>
          <p:nvPr/>
        </p:nvPicPr>
        <p:blipFill rotWithShape="1">
          <a:blip r:embed="rId8"/>
          <a:srcRect l="29063" t="45960" r="18929" b="39300"/>
          <a:stretch/>
        </p:blipFill>
        <p:spPr>
          <a:xfrm>
            <a:off x="397469" y="4077072"/>
            <a:ext cx="4142848" cy="911800"/>
          </a:xfrm>
          <a:prstGeom prst="rect">
            <a:avLst/>
          </a:prstGeom>
        </p:spPr>
      </p:pic>
      <p:pic>
        <p:nvPicPr>
          <p:cNvPr id="11" name="Imagen 10">
            <a:extLst>
              <a:ext uri="{FF2B5EF4-FFF2-40B4-BE49-F238E27FC236}">
                <a16:creationId xmlns="" xmlns:a16="http://schemas.microsoft.com/office/drawing/2014/main" id="{DD9680C9-0AB6-4143-BDBF-A53299D3AC3D}"/>
              </a:ext>
            </a:extLst>
          </p:cNvPr>
          <p:cNvPicPr>
            <a:picLocks noChangeAspect="1"/>
          </p:cNvPicPr>
          <p:nvPr/>
        </p:nvPicPr>
        <p:blipFill rotWithShape="1">
          <a:blip r:embed="rId9"/>
          <a:srcRect l="31247" t="31751" r="20646" b="62948"/>
          <a:stretch/>
        </p:blipFill>
        <p:spPr>
          <a:xfrm>
            <a:off x="4493213" y="1916832"/>
            <a:ext cx="4248472" cy="363546"/>
          </a:xfrm>
          <a:prstGeom prst="rect">
            <a:avLst/>
          </a:prstGeom>
        </p:spPr>
      </p:pic>
      <p:pic>
        <p:nvPicPr>
          <p:cNvPr id="12" name="Imagen 11">
            <a:extLst>
              <a:ext uri="{FF2B5EF4-FFF2-40B4-BE49-F238E27FC236}">
                <a16:creationId xmlns="" xmlns:a16="http://schemas.microsoft.com/office/drawing/2014/main" id="{37F047FE-FB08-44E6-A041-F5ABE402BEB7}"/>
              </a:ext>
            </a:extLst>
          </p:cNvPr>
          <p:cNvPicPr>
            <a:picLocks noChangeAspect="1"/>
          </p:cNvPicPr>
          <p:nvPr/>
        </p:nvPicPr>
        <p:blipFill rotWithShape="1">
          <a:blip r:embed="rId9"/>
          <a:srcRect l="31246" t="39500" r="43477" b="55952"/>
          <a:stretch/>
        </p:blipFill>
        <p:spPr>
          <a:xfrm>
            <a:off x="4552761" y="2571551"/>
            <a:ext cx="2755544" cy="384998"/>
          </a:xfrm>
          <a:prstGeom prst="rect">
            <a:avLst/>
          </a:prstGeom>
        </p:spPr>
      </p:pic>
      <p:pic>
        <p:nvPicPr>
          <p:cNvPr id="13" name="Imagen 12">
            <a:extLst>
              <a:ext uri="{FF2B5EF4-FFF2-40B4-BE49-F238E27FC236}">
                <a16:creationId xmlns="" xmlns:a16="http://schemas.microsoft.com/office/drawing/2014/main" id="{E5474A96-233A-4D0A-A02F-77CA37F2068C}"/>
              </a:ext>
            </a:extLst>
          </p:cNvPr>
          <p:cNvPicPr>
            <a:picLocks noChangeAspect="1"/>
          </p:cNvPicPr>
          <p:nvPr/>
        </p:nvPicPr>
        <p:blipFill rotWithShape="1">
          <a:blip r:embed="rId10"/>
          <a:srcRect l="27985" t="44750" r="33692" b="25850"/>
          <a:stretch/>
        </p:blipFill>
        <p:spPr>
          <a:xfrm>
            <a:off x="4677652" y="3247722"/>
            <a:ext cx="4123481" cy="2456542"/>
          </a:xfrm>
          <a:prstGeom prst="rect">
            <a:avLst/>
          </a:prstGeom>
        </p:spPr>
      </p:pic>
      <p:sp>
        <p:nvSpPr>
          <p:cNvPr id="14" name="1 Título">
            <a:extLst>
              <a:ext uri="{FF2B5EF4-FFF2-40B4-BE49-F238E27FC236}">
                <a16:creationId xmlns="" xmlns:a16="http://schemas.microsoft.com/office/drawing/2014/main" id="{F115ED00-95A6-43D8-9D7B-3FF58A04C5AC}"/>
              </a:ext>
            </a:extLst>
          </p:cNvPr>
          <p:cNvSpPr txBox="1">
            <a:spLocks/>
          </p:cNvSpPr>
          <p:nvPr/>
        </p:nvSpPr>
        <p:spPr>
          <a:xfrm>
            <a:off x="162000" y="162000"/>
            <a:ext cx="7017065" cy="504056"/>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Evaluación Modelos</a:t>
            </a:r>
            <a:endParaRPr lang="es-ES" sz="3200" dirty="0">
              <a:solidFill>
                <a:srgbClr val="76B6D6"/>
              </a:solidFill>
            </a:endParaRPr>
          </a:p>
        </p:txBody>
      </p:sp>
      <p:cxnSp>
        <p:nvCxnSpPr>
          <p:cNvPr id="18" name="Conector recto 17"/>
          <p:cNvCxnSpPr>
            <a:cxnSpLocks/>
          </p:cNvCxnSpPr>
          <p:nvPr/>
        </p:nvCxnSpPr>
        <p:spPr>
          <a:xfrm>
            <a:off x="3707904"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20853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ICA PARCIAL Ozono.png"/>
          <p:cNvPicPr>
            <a:picLocks noChangeAspect="1"/>
          </p:cNvPicPr>
          <p:nvPr/>
        </p:nvPicPr>
        <p:blipFill>
          <a:blip r:embed="rId6" cstate="print">
            <a:alphaModFix amt="20000"/>
            <a:extLst>
              <a:ext uri="{28A0092B-C50C-407E-A947-70E740481C1C}">
                <a14:useLocalDpi xmlns:a14="http://schemas.microsoft.com/office/drawing/2010/main" val="0"/>
              </a:ext>
            </a:extLst>
          </a:blip>
          <a:stretch>
            <a:fillRect/>
          </a:stretch>
        </p:blipFill>
        <p:spPr>
          <a:xfrm rot="2041927">
            <a:off x="-973431" y="2754686"/>
            <a:ext cx="2404330" cy="2276872"/>
          </a:xfrm>
          <a:prstGeom prst="rect">
            <a:avLst/>
          </a:prstGeom>
        </p:spPr>
      </p:pic>
      <p:pic>
        <p:nvPicPr>
          <p:cNvPr id="17" name="Imagen 16" descr="ICA PARCIAL Monóxido de carbono.png"/>
          <p:cNvPicPr>
            <a:picLocks noChangeAspect="1"/>
          </p:cNvPicPr>
          <p:nvPr/>
        </p:nvPicPr>
        <p:blipFill>
          <a:blip r:embed="rId7" cstate="print">
            <a:alphaModFix amt="30000"/>
            <a:extLst>
              <a:ext uri="{28A0092B-C50C-407E-A947-70E740481C1C}">
                <a14:useLocalDpi xmlns:a14="http://schemas.microsoft.com/office/drawing/2010/main" val="0"/>
              </a:ext>
            </a:extLst>
          </a:blip>
          <a:stretch>
            <a:fillRect/>
          </a:stretch>
        </p:blipFill>
        <p:spPr>
          <a:xfrm rot="18000850">
            <a:off x="3298593" y="3259141"/>
            <a:ext cx="1462439" cy="2060848"/>
          </a:xfrm>
          <a:prstGeom prst="rect">
            <a:avLst/>
          </a:prstGeom>
        </p:spPr>
      </p:pic>
      <p:pic>
        <p:nvPicPr>
          <p:cNvPr id="6" name="Imagen 5" descr="Heatmap_Estaciones.png"/>
          <p:cNvPicPr>
            <a:picLocks noChangeAspect="1"/>
          </p:cNvPicPr>
          <p:nvPr/>
        </p:nvPicPr>
        <p:blipFill>
          <a:blip r:embed="rId8" cstate="print">
            <a:alphaModFix amt="20000"/>
            <a:extLst>
              <a:ext uri="{28A0092B-C50C-407E-A947-70E740481C1C}">
                <a14:useLocalDpi xmlns:a14="http://schemas.microsoft.com/office/drawing/2010/main" val="0"/>
              </a:ext>
            </a:extLst>
          </a:blip>
          <a:stretch>
            <a:fillRect/>
          </a:stretch>
        </p:blipFill>
        <p:spPr>
          <a:xfrm rot="20650572">
            <a:off x="902345" y="922581"/>
            <a:ext cx="2664296" cy="2608401"/>
          </a:xfrm>
          <a:prstGeom prst="rect">
            <a:avLst/>
          </a:prstGeom>
        </p:spPr>
      </p:pic>
      <p:graphicFrame>
        <p:nvGraphicFramePr>
          <p:cNvPr id="4" name="3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91" name="Diapositiva de think-cell" r:id="rId9" imgW="270" imgH="270" progId="TCLayout.ActiveDocument.1">
                  <p:embed/>
                </p:oleObj>
              </mc:Choice>
              <mc:Fallback>
                <p:oleObj name="Diapositiva de think-cell" r:id="rId9" imgW="270" imgH="270" progId="TCLayout.ActiveDocument.1">
                  <p:embed/>
                  <p:pic>
                    <p:nvPicPr>
                      <p:cNvPr id="4" name="3 Objeto"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pic>
        <p:nvPicPr>
          <p:cNvPr id="8"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1789" y="135334"/>
            <a:ext cx="1792833" cy="356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2 Marcador de contenido"/>
          <p:cNvSpPr txBox="1">
            <a:spLocks/>
          </p:cNvSpPr>
          <p:nvPr/>
        </p:nvSpPr>
        <p:spPr>
          <a:xfrm>
            <a:off x="80570" y="1628800"/>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100" dirty="0">
                <a:latin typeface="+mj-lt"/>
                <a:cs typeface="Calibri" panose="020F0502020204030204" pitchFamily="34" charset="0"/>
              </a:rPr>
              <a:t>Gráfica por </a:t>
            </a:r>
            <a:r>
              <a:rPr lang="es-ES_tradnl" sz="1100" dirty="0" err="1">
                <a:latin typeface="+mj-lt"/>
                <a:cs typeface="Calibri" panose="020F0502020204030204" pitchFamily="34" charset="0"/>
              </a:rPr>
              <a:t>TAGs</a:t>
            </a:r>
            <a:r>
              <a:rPr lang="es-ES_tradnl" sz="1100" dirty="0">
                <a:latin typeface="+mj-lt"/>
                <a:cs typeface="Calibri" panose="020F0502020204030204" pitchFamily="34" charset="0"/>
              </a:rPr>
              <a:t> sobre </a:t>
            </a:r>
            <a:r>
              <a:rPr lang="es-ES_tradnl" sz="1100" dirty="0" err="1">
                <a:latin typeface="+mj-lt"/>
                <a:cs typeface="Calibri" panose="020F0502020204030204" pitchFamily="34" charset="0"/>
              </a:rPr>
              <a:t>ICAs</a:t>
            </a:r>
            <a:r>
              <a:rPr lang="es-ES_tradnl" sz="1100" dirty="0">
                <a:latin typeface="+mj-lt"/>
                <a:cs typeface="Calibri" panose="020F0502020204030204" pitchFamily="34" charset="0"/>
              </a:rPr>
              <a:t> parciales.</a:t>
            </a:r>
          </a:p>
          <a:p>
            <a:pPr lvl="1">
              <a:buClr>
                <a:srgbClr val="76B6D6"/>
              </a:buClr>
              <a:buFont typeface="Wingdings" panose="05000000000000000000" pitchFamily="2" charset="2"/>
              <a:buChar char="q"/>
            </a:pPr>
            <a:r>
              <a:rPr lang="es-ES_tradnl" sz="900" dirty="0">
                <a:latin typeface="+mj-lt"/>
                <a:cs typeface="Calibri" panose="020F0502020204030204" pitchFamily="34" charset="0"/>
              </a:rPr>
              <a:t>- Agrupación por magnitudes</a:t>
            </a:r>
          </a:p>
          <a:p>
            <a:pPr lvl="1">
              <a:buClr>
                <a:srgbClr val="76B6D6"/>
              </a:buClr>
              <a:buFont typeface="Wingdings" panose="05000000000000000000" pitchFamily="2" charset="2"/>
              <a:buChar char="q"/>
            </a:pPr>
            <a:r>
              <a:rPr lang="es-ES_tradnl" sz="900" dirty="0">
                <a:latin typeface="+mj-lt"/>
                <a:cs typeface="Calibri" panose="020F0502020204030204" pitchFamily="34" charset="0"/>
              </a:rPr>
              <a:t>- Valores </a:t>
            </a:r>
            <a:r>
              <a:rPr lang="es-ES_tradnl" sz="900" dirty="0" err="1">
                <a:latin typeface="+mj-lt"/>
                <a:cs typeface="Calibri" panose="020F0502020204030204" pitchFamily="34" charset="0"/>
              </a:rPr>
              <a:t>ICAs</a:t>
            </a:r>
            <a:r>
              <a:rPr lang="es-ES_tradnl" sz="900" dirty="0">
                <a:latin typeface="+mj-lt"/>
                <a:cs typeface="Calibri" panose="020F0502020204030204" pitchFamily="34" charset="0"/>
              </a:rPr>
              <a:t> parciales más repetidos</a:t>
            </a:r>
          </a:p>
        </p:txBody>
      </p:sp>
      <p:pic>
        <p:nvPicPr>
          <p:cNvPr id="12292" name="Picture 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68144" y="119025"/>
            <a:ext cx="482349" cy="41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Imagen 2" descr="Real.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53768" y="908721"/>
            <a:ext cx="4586173" cy="2664295"/>
          </a:xfrm>
          <a:prstGeom prst="rect">
            <a:avLst/>
          </a:prstGeom>
        </p:spPr>
      </p:pic>
      <p:sp>
        <p:nvSpPr>
          <p:cNvPr id="21" name="2 Marcador de contenido"/>
          <p:cNvSpPr txBox="1">
            <a:spLocks/>
          </p:cNvSpPr>
          <p:nvPr/>
        </p:nvSpPr>
        <p:spPr>
          <a:xfrm>
            <a:off x="80570" y="4509120"/>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100" dirty="0">
                <a:latin typeface="+mj-lt"/>
                <a:cs typeface="Calibri" panose="020F0502020204030204" pitchFamily="34" charset="0"/>
              </a:rPr>
              <a:t>Gráfica </a:t>
            </a:r>
            <a:r>
              <a:rPr lang="es-ES_tradnl" sz="1100" dirty="0" err="1">
                <a:latin typeface="+mj-lt"/>
                <a:cs typeface="Calibri" panose="020F0502020204030204" pitchFamily="34" charset="0"/>
              </a:rPr>
              <a:t>geolocalizada</a:t>
            </a:r>
            <a:r>
              <a:rPr lang="es-ES_tradnl" sz="1100" dirty="0">
                <a:latin typeface="+mj-lt"/>
                <a:cs typeface="Calibri" panose="020F0502020204030204" pitchFamily="34" charset="0"/>
              </a:rPr>
              <a:t> por estación.</a:t>
            </a:r>
          </a:p>
          <a:p>
            <a:pPr lvl="1">
              <a:buClr>
                <a:srgbClr val="76B6D6"/>
              </a:buClr>
              <a:buFont typeface="Wingdings" panose="05000000000000000000" pitchFamily="2" charset="2"/>
              <a:buChar char="q"/>
            </a:pPr>
            <a:r>
              <a:rPr lang="es-ES_tradnl" sz="900" dirty="0">
                <a:latin typeface="+mj-lt"/>
                <a:cs typeface="Calibri" panose="020F0502020204030204" pitchFamily="34" charset="0"/>
              </a:rPr>
              <a:t>- Agrupación por estación</a:t>
            </a:r>
          </a:p>
          <a:p>
            <a:pPr lvl="1">
              <a:buClr>
                <a:srgbClr val="76B6D6"/>
              </a:buClr>
              <a:buFont typeface="Wingdings" panose="05000000000000000000" pitchFamily="2" charset="2"/>
              <a:buChar char="q"/>
            </a:pPr>
            <a:r>
              <a:rPr lang="es-ES_tradnl" sz="900" dirty="0">
                <a:latin typeface="+mj-lt"/>
                <a:cs typeface="Calibri" panose="020F0502020204030204" pitchFamily="34" charset="0"/>
              </a:rPr>
              <a:t>- Nº de mediciones realizadas en 5 meses</a:t>
            </a:r>
          </a:p>
        </p:txBody>
      </p:sp>
      <p:pic>
        <p:nvPicPr>
          <p:cNvPr id="7" name="Imagen 6" descr="Mediciones por estación.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67944" y="3645024"/>
            <a:ext cx="4469738" cy="2753276"/>
          </a:xfrm>
          <a:prstGeom prst="rect">
            <a:avLst/>
          </a:prstGeom>
        </p:spPr>
      </p:pic>
      <p:sp>
        <p:nvSpPr>
          <p:cNvPr id="25" name="12 Flecha derecha"/>
          <p:cNvSpPr/>
          <p:nvPr/>
        </p:nvSpPr>
        <p:spPr>
          <a:xfrm>
            <a:off x="3131840" y="1916832"/>
            <a:ext cx="79208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12 Flecha derecha"/>
          <p:cNvSpPr/>
          <p:nvPr/>
        </p:nvSpPr>
        <p:spPr>
          <a:xfrm>
            <a:off x="3131840" y="4725144"/>
            <a:ext cx="79208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descr="ICA PARCIAL Dióxido de nitrógeno.png"/>
          <p:cNvPicPr>
            <a:picLocks noChangeAspect="1"/>
          </p:cNvPicPr>
          <p:nvPr/>
        </p:nvPicPr>
        <p:blipFill>
          <a:blip r:embed="rId16" cstate="print">
            <a:alphaModFix amt="20000"/>
            <a:extLst>
              <a:ext uri="{28A0092B-C50C-407E-A947-70E740481C1C}">
                <a14:useLocalDpi xmlns:a14="http://schemas.microsoft.com/office/drawing/2010/main" val="0"/>
              </a:ext>
            </a:extLst>
          </a:blip>
          <a:stretch>
            <a:fillRect/>
          </a:stretch>
        </p:blipFill>
        <p:spPr>
          <a:xfrm rot="2153922">
            <a:off x="853055" y="5521331"/>
            <a:ext cx="1403648" cy="2015259"/>
          </a:xfrm>
          <a:prstGeom prst="rect">
            <a:avLst/>
          </a:prstGeom>
        </p:spPr>
      </p:pic>
      <p:sp>
        <p:nvSpPr>
          <p:cNvPr id="22" name="1 Título">
            <a:extLst>
              <a:ext uri="{FF2B5EF4-FFF2-40B4-BE49-F238E27FC236}">
                <a16:creationId xmlns="" xmlns:a16="http://schemas.microsoft.com/office/drawing/2014/main" id="{C10C6EAC-F306-4E67-8337-EDB7F0F7E696}"/>
              </a:ext>
            </a:extLst>
          </p:cNvPr>
          <p:cNvSpPr txBox="1">
            <a:spLocks/>
          </p:cNvSpPr>
          <p:nvPr/>
        </p:nvSpPr>
        <p:spPr>
          <a:xfrm>
            <a:off x="224586" y="162000"/>
            <a:ext cx="8883918" cy="504056"/>
          </a:xfrm>
          <a:prstGeom prst="rect">
            <a:avLst/>
          </a:prstGeom>
        </p:spPr>
        <p:txBody>
          <a:bodyPr vert="horz" lIns="0" rIns="0" bIns="0" anchor="ctr">
            <a:noAutofit/>
          </a:bodyPr>
          <a:lstStyle>
            <a:lvl1pPr algn="l" rtl="0" eaLnBrk="1" latinLnBrk="0" hangingPunct="1">
              <a:spcBef>
                <a:spcPct val="0"/>
              </a:spcBef>
              <a:buNone/>
              <a:defRPr kumimoji="0" sz="4400" b="1" kern="1200">
                <a:ln>
                  <a:noFill/>
                </a:ln>
                <a:solidFill>
                  <a:srgbClr val="6A9FB6"/>
                </a:solidFill>
                <a:effectLst/>
                <a:latin typeface="Avenir Next LT Pro" panose="020B0504020202020204" pitchFamily="34" charset="0"/>
                <a:ea typeface="+mj-ea"/>
                <a:cs typeface="+mj-cs"/>
              </a:defRPr>
            </a:lvl1pPr>
          </a:lstStyle>
          <a:p>
            <a:r>
              <a:rPr lang="es-ES_tradnl" sz="3200" b="0" dirty="0">
                <a:solidFill>
                  <a:srgbClr val="76B6D6"/>
                </a:solidFill>
                <a:latin typeface="+mj-lt"/>
              </a:rPr>
              <a:t>Visualización</a:t>
            </a:r>
            <a:endParaRPr lang="es-ES" sz="3200" b="0" dirty="0">
              <a:solidFill>
                <a:srgbClr val="76B6D6"/>
              </a:solidFill>
              <a:latin typeface="+mj-lt"/>
            </a:endParaRPr>
          </a:p>
        </p:txBody>
      </p:sp>
      <p:cxnSp>
        <p:nvCxnSpPr>
          <p:cNvPr id="19" name="Conector recto 18"/>
          <p:cNvCxnSpPr>
            <a:cxnSpLocks/>
          </p:cNvCxnSpPr>
          <p:nvPr/>
        </p:nvCxnSpPr>
        <p:spPr>
          <a:xfrm>
            <a:off x="4139952"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358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29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29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5" grpId="0" animBg="1"/>
      <p:bldP spid="26" grpId="0" animBg="1"/>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Captura de pantalla 2020-07-19 a las 13.04.10.png"/>
          <p:cNvPicPr>
            <a:picLocks noChangeAspect="1"/>
          </p:cNvPicPr>
          <p:nvPr/>
        </p:nvPicPr>
        <p:blipFill>
          <a:blip r:embed="rId6">
            <a:alphaModFix amt="10000"/>
            <a:extLst>
              <a:ext uri="{28A0092B-C50C-407E-A947-70E740481C1C}">
                <a14:useLocalDpi xmlns:a14="http://schemas.microsoft.com/office/drawing/2010/main" val="0"/>
              </a:ext>
            </a:extLst>
          </a:blip>
          <a:stretch>
            <a:fillRect/>
          </a:stretch>
        </p:blipFill>
        <p:spPr>
          <a:xfrm rot="657099">
            <a:off x="59802" y="1483698"/>
            <a:ext cx="9144000" cy="612804"/>
          </a:xfrm>
          <a:prstGeom prst="rect">
            <a:avLst/>
          </a:prstGeom>
        </p:spPr>
      </p:pic>
      <p:pic>
        <p:nvPicPr>
          <p:cNvPr id="3" name="Imagen 2" descr="Captura de pantalla 2020-07-19 a las 13.12.43.png"/>
          <p:cNvPicPr>
            <a:picLocks noChangeAspect="1"/>
          </p:cNvPicPr>
          <p:nvPr/>
        </p:nvPicPr>
        <p:blipFill>
          <a:blip r:embed="rId7">
            <a:alphaModFix amt="10000"/>
            <a:extLst>
              <a:ext uri="{28A0092B-C50C-407E-A947-70E740481C1C}">
                <a14:useLocalDpi xmlns:a14="http://schemas.microsoft.com/office/drawing/2010/main" val="0"/>
              </a:ext>
            </a:extLst>
          </a:blip>
          <a:stretch>
            <a:fillRect/>
          </a:stretch>
        </p:blipFill>
        <p:spPr>
          <a:xfrm rot="20333736">
            <a:off x="6499" y="3124473"/>
            <a:ext cx="9144000" cy="2342233"/>
          </a:xfrm>
          <a:prstGeom prst="rect">
            <a:avLst/>
          </a:prstGeom>
        </p:spPr>
      </p:pic>
      <p:graphicFrame>
        <p:nvGraphicFramePr>
          <p:cNvPr id="4" name="3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01" name="Diapositiva de think-cell" r:id="rId8" imgW="270" imgH="270" progId="TCLayout.ActiveDocument.1">
                  <p:embed/>
                </p:oleObj>
              </mc:Choice>
              <mc:Fallback>
                <p:oleObj name="Diapositiva de think-cell" r:id="rId8" imgW="270" imgH="270" progId="TCLayout.ActiveDocument.1">
                  <p:embed/>
                  <p:pic>
                    <p:nvPicPr>
                      <p:cNvPr id="4" name="3 Objeto"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pic>
        <p:nvPicPr>
          <p:cNvPr id="12" name="11 Imagen" descr="Macintosh HD:Users:walterroncerosnavajo:Desktop:Captura de pantalla 2020-07-19 a las 13.00.46.png"/>
          <p:cNvPicPr/>
          <p:nvPr/>
        </p:nvPicPr>
        <p:blipFill>
          <a:blip r:embed="rId10">
            <a:extLst>
              <a:ext uri="{28A0092B-C50C-407E-A947-70E740481C1C}">
                <a14:useLocalDpi xmlns:a14="http://schemas.microsoft.com/office/drawing/2010/main" val="0"/>
              </a:ext>
            </a:extLst>
          </a:blip>
          <a:srcRect/>
          <a:stretch>
            <a:fillRect/>
          </a:stretch>
        </p:blipFill>
        <p:spPr bwMode="auto">
          <a:xfrm>
            <a:off x="4644008" y="1268760"/>
            <a:ext cx="3407161" cy="1733099"/>
          </a:xfrm>
          <a:prstGeom prst="rect">
            <a:avLst/>
          </a:prstGeom>
          <a:noFill/>
          <a:ln>
            <a:noFill/>
          </a:ln>
        </p:spPr>
      </p:pic>
      <p:pic>
        <p:nvPicPr>
          <p:cNvPr id="8"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32240" y="133404"/>
            <a:ext cx="1792833" cy="356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2 Marcador de contenido"/>
          <p:cNvSpPr txBox="1">
            <a:spLocks/>
          </p:cNvSpPr>
          <p:nvPr/>
        </p:nvSpPr>
        <p:spPr>
          <a:xfrm>
            <a:off x="0" y="908720"/>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100" dirty="0">
                <a:latin typeface="+mj-lt"/>
                <a:cs typeface="Calibri" panose="020F0502020204030204" pitchFamily="34" charset="0"/>
              </a:rPr>
              <a:t>Entorno de visualización preparado con ELK apoyándonos en </a:t>
            </a:r>
            <a:r>
              <a:rPr lang="es-ES_tradnl" sz="1100" dirty="0" err="1">
                <a:latin typeface="+mj-lt"/>
                <a:cs typeface="Calibri" panose="020F0502020204030204" pitchFamily="34" charset="0"/>
              </a:rPr>
              <a:t>Dockers</a:t>
            </a:r>
            <a:r>
              <a:rPr lang="es-ES_tradnl" sz="1100" dirty="0">
                <a:latin typeface="+mj-lt"/>
                <a:cs typeface="Calibri" panose="020F0502020204030204" pitchFamily="34" charset="0"/>
              </a:rPr>
              <a:t>.</a:t>
            </a:r>
          </a:p>
        </p:txBody>
      </p:sp>
      <p:sp>
        <p:nvSpPr>
          <p:cNvPr id="11" name="2 Marcador de contenido"/>
          <p:cNvSpPr txBox="1">
            <a:spLocks/>
          </p:cNvSpPr>
          <p:nvPr/>
        </p:nvSpPr>
        <p:spPr>
          <a:xfrm>
            <a:off x="755576" y="1340768"/>
            <a:ext cx="3312368" cy="180020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60000"/>
                  <a:lumOff val="40000"/>
                </a:schemeClr>
              </a:buClr>
              <a:buFont typeface="Wingdings" panose="05000000000000000000" pitchFamily="2" charset="2"/>
              <a:buChar char="ü"/>
            </a:pPr>
            <a:r>
              <a:rPr lang="es-ES_tradnl" sz="1100" dirty="0">
                <a:latin typeface="+mj-lt"/>
              </a:rPr>
              <a:t>Instalación de </a:t>
            </a:r>
            <a:r>
              <a:rPr lang="es-ES_tradnl" sz="1100" dirty="0" err="1">
                <a:latin typeface="+mj-lt"/>
              </a:rPr>
              <a:t>Docker</a:t>
            </a:r>
            <a:r>
              <a:rPr lang="es-ES_tradnl" sz="1100" dirty="0">
                <a:latin typeface="+mj-lt"/>
              </a:rPr>
              <a:t> Desktop</a:t>
            </a:r>
            <a:endParaRPr lang="es-ES" sz="1100" dirty="0">
              <a:latin typeface="+mj-lt"/>
            </a:endParaRPr>
          </a:p>
          <a:p>
            <a:pPr lvl="0">
              <a:buClr>
                <a:schemeClr val="accent2">
                  <a:lumMod val="60000"/>
                  <a:lumOff val="40000"/>
                </a:schemeClr>
              </a:buClr>
              <a:buFont typeface="Wingdings" panose="05000000000000000000" pitchFamily="2" charset="2"/>
              <a:buChar char="ü"/>
            </a:pPr>
            <a:r>
              <a:rPr lang="es-ES_tradnl" sz="1100" dirty="0">
                <a:latin typeface="+mj-lt"/>
              </a:rPr>
              <a:t>Descarga de contenedor </a:t>
            </a:r>
            <a:r>
              <a:rPr lang="es-ES_tradnl" sz="1100" dirty="0" err="1">
                <a:latin typeface="+mj-lt"/>
              </a:rPr>
              <a:t>sebp</a:t>
            </a:r>
            <a:r>
              <a:rPr lang="es-ES_tradnl" sz="1100" dirty="0">
                <a:latin typeface="+mj-lt"/>
              </a:rPr>
              <a:t>/</a:t>
            </a:r>
            <a:r>
              <a:rPr lang="es-ES_tradnl" sz="1100" dirty="0" err="1">
                <a:latin typeface="+mj-lt"/>
              </a:rPr>
              <a:t>elk</a:t>
            </a:r>
            <a:endParaRPr lang="es-ES" sz="1100" dirty="0">
              <a:latin typeface="+mj-lt"/>
            </a:endParaRPr>
          </a:p>
          <a:p>
            <a:pPr lvl="0">
              <a:buClr>
                <a:schemeClr val="accent2">
                  <a:lumMod val="60000"/>
                  <a:lumOff val="40000"/>
                </a:schemeClr>
              </a:buClr>
              <a:buFont typeface="Wingdings" panose="05000000000000000000" pitchFamily="2" charset="2"/>
              <a:buChar char="ü"/>
            </a:pPr>
            <a:r>
              <a:rPr lang="es-ES_tradnl" sz="1100" dirty="0">
                <a:latin typeface="+mj-lt"/>
              </a:rPr>
              <a:t>Arrancar el contender donde se levanta distintos puertos para </a:t>
            </a:r>
            <a:r>
              <a:rPr lang="es-ES_tradnl" sz="1100" dirty="0" err="1">
                <a:latin typeface="+mj-lt"/>
              </a:rPr>
              <a:t>Elastic</a:t>
            </a:r>
            <a:r>
              <a:rPr lang="es-ES_tradnl" sz="1100" dirty="0">
                <a:latin typeface="+mj-lt"/>
              </a:rPr>
              <a:t>, </a:t>
            </a:r>
            <a:r>
              <a:rPr lang="es-ES_tradnl" sz="1100" dirty="0" err="1">
                <a:latin typeface="+mj-lt"/>
              </a:rPr>
              <a:t>Logstash</a:t>
            </a:r>
            <a:r>
              <a:rPr lang="es-ES_tradnl" sz="1100" dirty="0">
                <a:latin typeface="+mj-lt"/>
              </a:rPr>
              <a:t> y </a:t>
            </a:r>
            <a:r>
              <a:rPr lang="es-ES_tradnl" sz="1100" dirty="0" err="1">
                <a:latin typeface="+mj-lt"/>
              </a:rPr>
              <a:t>Kibana</a:t>
            </a:r>
            <a:endParaRPr lang="es-ES" sz="1100" dirty="0">
              <a:latin typeface="+mj-lt"/>
            </a:endParaRPr>
          </a:p>
          <a:p>
            <a:pPr lvl="0">
              <a:buClr>
                <a:schemeClr val="accent2">
                  <a:lumMod val="60000"/>
                  <a:lumOff val="40000"/>
                </a:schemeClr>
              </a:buClr>
              <a:buFont typeface="Wingdings" panose="05000000000000000000" pitchFamily="2" charset="2"/>
              <a:buChar char="ü"/>
            </a:pPr>
            <a:r>
              <a:rPr lang="es-ES_tradnl" sz="1100" dirty="0">
                <a:latin typeface="+mj-lt"/>
              </a:rPr>
              <a:t>Copiar </a:t>
            </a:r>
            <a:r>
              <a:rPr lang="es-ES_tradnl" sz="1100" dirty="0" err="1">
                <a:latin typeface="+mj-lt"/>
              </a:rPr>
              <a:t>dataset</a:t>
            </a:r>
            <a:r>
              <a:rPr lang="es-ES_tradnl" sz="1100" dirty="0">
                <a:latin typeface="+mj-lt"/>
              </a:rPr>
              <a:t> al contenedor para procesarlo con </a:t>
            </a:r>
            <a:r>
              <a:rPr lang="es-ES_tradnl" sz="1100" dirty="0" err="1">
                <a:latin typeface="+mj-lt"/>
              </a:rPr>
              <a:t>Logstash</a:t>
            </a:r>
            <a:endParaRPr lang="es-ES" sz="1100" dirty="0">
              <a:latin typeface="+mj-lt"/>
            </a:endParaRPr>
          </a:p>
          <a:p>
            <a:pPr lvl="0">
              <a:buClr>
                <a:schemeClr val="accent2">
                  <a:lumMod val="60000"/>
                  <a:lumOff val="40000"/>
                </a:schemeClr>
              </a:buClr>
              <a:buFont typeface="Wingdings" panose="05000000000000000000" pitchFamily="2" charset="2"/>
              <a:buChar char="ü"/>
            </a:pPr>
            <a:r>
              <a:rPr lang="es-ES_tradnl" sz="1100" dirty="0">
                <a:latin typeface="+mj-lt"/>
              </a:rPr>
              <a:t>Crear </a:t>
            </a:r>
            <a:r>
              <a:rPr lang="es-ES_tradnl" sz="1100" dirty="0" err="1">
                <a:latin typeface="+mj-lt"/>
              </a:rPr>
              <a:t>config</a:t>
            </a:r>
            <a:r>
              <a:rPr lang="es-ES_tradnl" sz="1100" dirty="0">
                <a:latin typeface="+mj-lt"/>
              </a:rPr>
              <a:t> para </a:t>
            </a:r>
            <a:r>
              <a:rPr lang="es-ES_tradnl" sz="1100" dirty="0" err="1">
                <a:latin typeface="+mj-lt"/>
              </a:rPr>
              <a:t>Logstash</a:t>
            </a:r>
            <a:r>
              <a:rPr lang="es-ES_tradnl" sz="1100" dirty="0">
                <a:latin typeface="+mj-lt"/>
              </a:rPr>
              <a:t> para su carga posterior en </a:t>
            </a:r>
            <a:r>
              <a:rPr lang="es-ES_tradnl" sz="1100" dirty="0" err="1">
                <a:latin typeface="+mj-lt"/>
              </a:rPr>
              <a:t>ElasticSearch</a:t>
            </a:r>
            <a:endParaRPr lang="es-ES" sz="1100" dirty="0">
              <a:latin typeface="+mj-lt"/>
            </a:endParaRPr>
          </a:p>
        </p:txBody>
      </p:sp>
      <p:sp>
        <p:nvSpPr>
          <p:cNvPr id="14" name="2 Marcador de contenido"/>
          <p:cNvSpPr txBox="1">
            <a:spLocks/>
          </p:cNvSpPr>
          <p:nvPr/>
        </p:nvSpPr>
        <p:spPr>
          <a:xfrm>
            <a:off x="179512" y="3429000"/>
            <a:ext cx="3312368" cy="65052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75000"/>
                </a:schemeClr>
              </a:buClr>
            </a:pPr>
            <a:r>
              <a:rPr lang="es-ES_tradnl" sz="1100" dirty="0">
                <a:latin typeface="+mj-lt"/>
              </a:rPr>
              <a:t>En la UI de </a:t>
            </a:r>
            <a:r>
              <a:rPr lang="es-ES_tradnl" sz="1100" dirty="0" err="1">
                <a:latin typeface="+mj-lt"/>
              </a:rPr>
              <a:t>ElasticSearch</a:t>
            </a:r>
            <a:r>
              <a:rPr lang="es-ES_tradnl" sz="1100" dirty="0">
                <a:latin typeface="+mj-lt"/>
              </a:rPr>
              <a:t> levantada, se </a:t>
            </a:r>
            <a:r>
              <a:rPr lang="es-ES_tradnl" sz="1100" dirty="0" err="1">
                <a:latin typeface="+mj-lt"/>
              </a:rPr>
              <a:t>creción</a:t>
            </a:r>
            <a:r>
              <a:rPr lang="es-ES_tradnl" sz="1100" dirty="0">
                <a:latin typeface="+mj-lt"/>
              </a:rPr>
              <a:t> un </a:t>
            </a:r>
            <a:r>
              <a:rPr lang="es-ES_tradnl" sz="1100" dirty="0" err="1">
                <a:latin typeface="+mj-lt"/>
              </a:rPr>
              <a:t>mapping</a:t>
            </a:r>
            <a:r>
              <a:rPr lang="es-ES_tradnl" sz="1100" dirty="0">
                <a:latin typeface="+mj-lt"/>
              </a:rPr>
              <a:t> para el tipo de dato </a:t>
            </a:r>
            <a:r>
              <a:rPr lang="es-ES_tradnl" sz="1100" b="1" dirty="0" err="1">
                <a:latin typeface="+mj-lt"/>
              </a:rPr>
              <a:t>geo_point</a:t>
            </a:r>
            <a:endParaRPr lang="es-ES" sz="1100" dirty="0">
              <a:latin typeface="+mj-lt"/>
            </a:endParaRPr>
          </a:p>
        </p:txBody>
      </p:sp>
      <p:pic>
        <p:nvPicPr>
          <p:cNvPr id="15" name="14 Imagen" descr="Macintosh HD:Users:walterroncerosnavajo:Desktop:Captura de pantalla 2020-07-19 a las 13.00.35.png"/>
          <p:cNvPicPr/>
          <p:nvPr/>
        </p:nvPicPr>
        <p:blipFill>
          <a:blip r:embed="rId13">
            <a:extLst>
              <a:ext uri="{28A0092B-C50C-407E-A947-70E740481C1C}">
                <a14:useLocalDpi xmlns:a14="http://schemas.microsoft.com/office/drawing/2010/main" val="0"/>
              </a:ext>
            </a:extLst>
          </a:blip>
          <a:srcRect/>
          <a:stretch>
            <a:fillRect/>
          </a:stretch>
        </p:blipFill>
        <p:spPr bwMode="auto">
          <a:xfrm>
            <a:off x="4139952" y="3284984"/>
            <a:ext cx="1656184" cy="856114"/>
          </a:xfrm>
          <a:prstGeom prst="rect">
            <a:avLst/>
          </a:prstGeom>
          <a:noFill/>
          <a:ln>
            <a:noFill/>
          </a:ln>
        </p:spPr>
      </p:pic>
      <p:pic>
        <p:nvPicPr>
          <p:cNvPr id="12292" name="Picture 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68144" y="119025"/>
            <a:ext cx="482349" cy="41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Flecha derecha"/>
          <p:cNvSpPr/>
          <p:nvPr/>
        </p:nvSpPr>
        <p:spPr>
          <a:xfrm>
            <a:off x="3851920" y="2636912"/>
            <a:ext cx="72008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15 Flecha derecha"/>
          <p:cNvSpPr/>
          <p:nvPr/>
        </p:nvSpPr>
        <p:spPr>
          <a:xfrm flipV="1">
            <a:off x="3347864" y="3717031"/>
            <a:ext cx="72008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2 Marcador de contenido"/>
          <p:cNvSpPr txBox="1">
            <a:spLocks/>
          </p:cNvSpPr>
          <p:nvPr/>
        </p:nvSpPr>
        <p:spPr>
          <a:xfrm>
            <a:off x="179512" y="4437112"/>
            <a:ext cx="3605411" cy="65052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75000"/>
                </a:schemeClr>
              </a:buClr>
            </a:pPr>
            <a:r>
              <a:rPr lang="es-ES_tradnl" sz="1100" dirty="0">
                <a:latin typeface="+mj-lt"/>
              </a:rPr>
              <a:t>Ejecutamos </a:t>
            </a:r>
            <a:r>
              <a:rPr lang="es-ES_tradnl" sz="1100" dirty="0" err="1">
                <a:latin typeface="+mj-lt"/>
              </a:rPr>
              <a:t>logstash</a:t>
            </a:r>
            <a:r>
              <a:rPr lang="es-ES_tradnl" sz="1100" dirty="0">
                <a:latin typeface="+mj-lt"/>
              </a:rPr>
              <a:t> para realizar carga con el comando: </a:t>
            </a:r>
            <a:r>
              <a:rPr lang="es-ES_tradnl" sz="1100" i="1" dirty="0" err="1">
                <a:latin typeface="+mj-lt"/>
              </a:rPr>
              <a:t>logstash</a:t>
            </a:r>
            <a:r>
              <a:rPr lang="es-ES_tradnl" sz="1100" i="1" dirty="0">
                <a:latin typeface="+mj-lt"/>
              </a:rPr>
              <a:t> -f /</a:t>
            </a:r>
            <a:r>
              <a:rPr lang="es-ES_tradnl" sz="1100" i="1" dirty="0" err="1">
                <a:latin typeface="+mj-lt"/>
              </a:rPr>
              <a:t>opt</a:t>
            </a:r>
            <a:r>
              <a:rPr lang="es-ES_tradnl" sz="1100" i="1" dirty="0">
                <a:latin typeface="+mj-lt"/>
              </a:rPr>
              <a:t>/</a:t>
            </a:r>
            <a:r>
              <a:rPr lang="es-ES_tradnl" sz="1100" i="1" dirty="0" err="1">
                <a:latin typeface="+mj-lt"/>
              </a:rPr>
              <a:t>logstash</a:t>
            </a:r>
            <a:r>
              <a:rPr lang="es-ES_tradnl" sz="1100" i="1" dirty="0">
                <a:latin typeface="+mj-lt"/>
              </a:rPr>
              <a:t>/</a:t>
            </a:r>
            <a:r>
              <a:rPr lang="es-ES_tradnl" sz="1100" i="1" dirty="0" err="1">
                <a:latin typeface="+mj-lt"/>
              </a:rPr>
              <a:t>config</a:t>
            </a:r>
            <a:r>
              <a:rPr lang="es-ES_tradnl" sz="1100" i="1" dirty="0">
                <a:latin typeface="+mj-lt"/>
              </a:rPr>
              <a:t>/grupo7_BigData_global.config</a:t>
            </a:r>
            <a:endParaRPr lang="es-ES" sz="1100" dirty="0">
              <a:latin typeface="+mj-lt"/>
            </a:endParaRPr>
          </a:p>
        </p:txBody>
      </p:sp>
      <p:sp>
        <p:nvSpPr>
          <p:cNvPr id="22" name="2 Marcador de contenido"/>
          <p:cNvSpPr txBox="1">
            <a:spLocks/>
          </p:cNvSpPr>
          <p:nvPr/>
        </p:nvSpPr>
        <p:spPr>
          <a:xfrm>
            <a:off x="152994" y="5299211"/>
            <a:ext cx="3675831" cy="130407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100" dirty="0">
                <a:latin typeface="+mj-lt"/>
              </a:rPr>
              <a:t>Creación de </a:t>
            </a:r>
            <a:r>
              <a:rPr lang="es-ES_tradnl" sz="1100" dirty="0" err="1">
                <a:latin typeface="+mj-lt"/>
              </a:rPr>
              <a:t>indexPattern</a:t>
            </a:r>
            <a:r>
              <a:rPr lang="es-ES_tradnl" sz="1100" dirty="0">
                <a:latin typeface="+mj-lt"/>
              </a:rPr>
              <a:t> desde la UI de </a:t>
            </a:r>
            <a:r>
              <a:rPr lang="es-ES_tradnl" sz="1100" dirty="0" err="1">
                <a:latin typeface="+mj-lt"/>
              </a:rPr>
              <a:t>ElastichSearch</a:t>
            </a:r>
            <a:r>
              <a:rPr lang="es-ES_tradnl" sz="1100" dirty="0">
                <a:latin typeface="+mj-lt"/>
              </a:rPr>
              <a:t> tras la carga desde </a:t>
            </a:r>
            <a:r>
              <a:rPr lang="es-ES_tradnl" sz="1100" dirty="0" err="1">
                <a:latin typeface="+mj-lt"/>
              </a:rPr>
              <a:t>Logstash</a:t>
            </a:r>
            <a:r>
              <a:rPr lang="es-ES_tradnl" sz="1100" dirty="0">
                <a:latin typeface="+mj-lt"/>
              </a:rPr>
              <a:t> para pasar a la parte </a:t>
            </a:r>
            <a:r>
              <a:rPr lang="es-ES_tradnl" sz="1100" dirty="0" err="1">
                <a:latin typeface="+mj-lt"/>
              </a:rPr>
              <a:t>Discover</a:t>
            </a:r>
            <a:r>
              <a:rPr lang="es-ES_tradnl" sz="1100" dirty="0">
                <a:latin typeface="+mj-lt"/>
              </a:rPr>
              <a:t> de </a:t>
            </a:r>
            <a:r>
              <a:rPr lang="es-ES_tradnl" sz="1100" dirty="0" err="1">
                <a:latin typeface="+mj-lt"/>
              </a:rPr>
              <a:t>Kibana</a:t>
            </a:r>
            <a:r>
              <a:rPr lang="es-ES_tradnl" sz="1100" dirty="0">
                <a:latin typeface="+mj-lt"/>
              </a:rPr>
              <a:t>. </a:t>
            </a:r>
            <a:endParaRPr lang="es-ES" sz="1100" dirty="0">
              <a:latin typeface="+mj-lt"/>
            </a:endParaRPr>
          </a:p>
        </p:txBody>
      </p:sp>
      <p:pic>
        <p:nvPicPr>
          <p:cNvPr id="23" name="22 Imagen" descr="Macintosh HD:Users:walterroncerosnavajo:Desktop:Captura de pantalla 2020-07-19 a las 13.09.26.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644008" y="4941168"/>
            <a:ext cx="2418392" cy="1136017"/>
          </a:xfrm>
          <a:prstGeom prst="rect">
            <a:avLst/>
          </a:prstGeom>
          <a:noFill/>
          <a:ln>
            <a:noFill/>
          </a:ln>
        </p:spPr>
      </p:pic>
      <p:sp>
        <p:nvSpPr>
          <p:cNvPr id="24" name="23 Flecha derecha"/>
          <p:cNvSpPr/>
          <p:nvPr/>
        </p:nvSpPr>
        <p:spPr>
          <a:xfrm>
            <a:off x="3707904" y="5589240"/>
            <a:ext cx="86409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1 Título">
            <a:extLst>
              <a:ext uri="{FF2B5EF4-FFF2-40B4-BE49-F238E27FC236}">
                <a16:creationId xmlns="" xmlns:a16="http://schemas.microsoft.com/office/drawing/2014/main" id="{6C9F609A-F31F-4A85-AE8B-AD0CD2A517CF}"/>
              </a:ext>
            </a:extLst>
          </p:cNvPr>
          <p:cNvSpPr txBox="1">
            <a:spLocks/>
          </p:cNvSpPr>
          <p:nvPr/>
        </p:nvSpPr>
        <p:spPr>
          <a:xfrm>
            <a:off x="162000" y="162000"/>
            <a:ext cx="8883918" cy="504056"/>
          </a:xfrm>
          <a:prstGeom prst="rect">
            <a:avLst/>
          </a:prstGeom>
        </p:spPr>
        <p:txBody>
          <a:bodyPr vert="horz" lIns="0" rIns="0" bIns="0" anchor="ctr">
            <a:noAutofit/>
          </a:bodyPr>
          <a:lstStyle>
            <a:lvl1pPr algn="l" rtl="0" eaLnBrk="1" latinLnBrk="0" hangingPunct="1">
              <a:spcBef>
                <a:spcPct val="0"/>
              </a:spcBef>
              <a:buNone/>
              <a:defRPr kumimoji="0" sz="4400" b="1" kern="1200">
                <a:ln>
                  <a:noFill/>
                </a:ln>
                <a:solidFill>
                  <a:srgbClr val="6A9FB6"/>
                </a:solidFill>
                <a:effectLst/>
                <a:latin typeface="Avenir Next LT Pro" panose="020B0504020202020204" pitchFamily="34" charset="0"/>
                <a:ea typeface="+mj-ea"/>
                <a:cs typeface="+mj-cs"/>
              </a:defRPr>
            </a:lvl1pPr>
          </a:lstStyle>
          <a:p>
            <a:r>
              <a:rPr lang="es-ES_tradnl" sz="3200" b="0" dirty="0">
                <a:solidFill>
                  <a:srgbClr val="76B6D6"/>
                </a:solidFill>
                <a:latin typeface="+mj-lt"/>
              </a:rPr>
              <a:t>Implementación</a:t>
            </a:r>
            <a:endParaRPr lang="es-ES" sz="3200" b="0" dirty="0">
              <a:solidFill>
                <a:srgbClr val="76B6D6"/>
              </a:solidFill>
              <a:latin typeface="+mj-lt"/>
            </a:endParaRPr>
          </a:p>
        </p:txBody>
      </p:sp>
      <p:cxnSp>
        <p:nvCxnSpPr>
          <p:cNvPr id="26" name="Conector recto 25"/>
          <p:cNvCxnSpPr>
            <a:cxnSpLocks/>
          </p:cNvCxnSpPr>
          <p:nvPr/>
        </p:nvCxnSpPr>
        <p:spPr>
          <a:xfrm>
            <a:off x="4572000"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6554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13" grpId="0" animBg="1"/>
      <p:bldP spid="16" grpId="0" animBg="1"/>
      <p:bldP spid="20" grpId="0"/>
      <p:bldP spid="22" grpId="0"/>
      <p:bldP spid="24" grpId="0" animBg="1"/>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4209023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25"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62000" y="162000"/>
            <a:ext cx="8883918" cy="504056"/>
          </a:xfrm>
        </p:spPr>
        <p:txBody>
          <a:bodyPr vert="horz" anchor="ctr">
            <a:normAutofit fontScale="90000"/>
          </a:bodyPr>
          <a:lstStyle/>
          <a:p>
            <a:r>
              <a:rPr lang="es-ES_tradnl" sz="3600" b="0" dirty="0">
                <a:solidFill>
                  <a:srgbClr val="76B6D6"/>
                </a:solidFill>
                <a:latin typeface="+mj-lt"/>
              </a:rPr>
              <a:t>Conclusiones y estudio posterior</a:t>
            </a:r>
            <a:endParaRPr lang="es-ES" b="0" dirty="0">
              <a:solidFill>
                <a:srgbClr val="76B6D6"/>
              </a:solidFill>
              <a:latin typeface="+mj-lt"/>
            </a:endParaRPr>
          </a:p>
        </p:txBody>
      </p:sp>
      <p:pic>
        <p:nvPicPr>
          <p:cNvPr id="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2 Marcador de contenido"/>
          <p:cNvSpPr txBox="1">
            <a:spLocks/>
          </p:cNvSpPr>
          <p:nvPr/>
        </p:nvSpPr>
        <p:spPr>
          <a:xfrm>
            <a:off x="211993" y="4899810"/>
            <a:ext cx="8242770" cy="15142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r>
              <a:rPr lang="es-ES_tradnl" sz="1200" b="1" dirty="0">
                <a:latin typeface="+mj-lt"/>
              </a:rPr>
              <a:t>Propuesta de Estudio posterior:  </a:t>
            </a:r>
            <a:endParaRPr lang="es-ES" sz="1200" dirty="0">
              <a:latin typeface="+mj-lt"/>
            </a:endParaRPr>
          </a:p>
          <a:p>
            <a:pPr>
              <a:buClr>
                <a:schemeClr val="accent2">
                  <a:lumMod val="75000"/>
                </a:schemeClr>
              </a:buClr>
            </a:pPr>
            <a:r>
              <a:rPr lang="es-ES_tradnl" sz="1200" dirty="0">
                <a:latin typeface="+mj-lt"/>
              </a:rPr>
              <a:t>A la vista de las conclusiones obtenidas en el trabajo, proponemos un </a:t>
            </a:r>
            <a:r>
              <a:rPr lang="es-ES_tradnl" sz="1200" b="1" dirty="0">
                <a:latin typeface="+mj-lt"/>
              </a:rPr>
              <a:t>estudio posterior sobre la composición del ICA</a:t>
            </a:r>
            <a:r>
              <a:rPr lang="es-ES_tradnl" sz="1200" dirty="0">
                <a:latin typeface="+mj-lt"/>
              </a:rPr>
              <a:t>. </a:t>
            </a:r>
            <a:endParaRPr lang="es-ES" sz="1200" dirty="0">
              <a:latin typeface="+mj-lt"/>
            </a:endParaRPr>
          </a:p>
          <a:p>
            <a:pPr>
              <a:buClr>
                <a:schemeClr val="accent2">
                  <a:lumMod val="75000"/>
                </a:schemeClr>
              </a:buClr>
            </a:pPr>
            <a:r>
              <a:rPr lang="es-ES_tradnl" sz="1200" dirty="0">
                <a:latin typeface="+mj-lt"/>
              </a:rPr>
              <a:t>El ICA debería estar conformado de forma ponderada por todos los agentes contaminantes del aire que se consideren (actualmente 6) por que, ¿Qué ocurre si el ICA parcial de cada uno de ellos quedara en 74? Estaríamos con un ICA indicando calidad del aire buena cuando todos ellos están en el umbral y muy probablemente el aire sea bastante perjudicial para la salud para cierto sector de la población.</a:t>
            </a:r>
            <a:endParaRPr lang="es-ES" sz="1200" dirty="0">
              <a:latin typeface="+mj-lt"/>
            </a:endParaRPr>
          </a:p>
        </p:txBody>
      </p:sp>
      <p:sp>
        <p:nvSpPr>
          <p:cNvPr id="24" name="2 Marcador de contenido"/>
          <p:cNvSpPr txBox="1">
            <a:spLocks/>
          </p:cNvSpPr>
          <p:nvPr/>
        </p:nvSpPr>
        <p:spPr>
          <a:xfrm>
            <a:off x="233231" y="836712"/>
            <a:ext cx="824277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rgbClr val="B6FFA1"/>
              </a:buClr>
              <a:buNone/>
            </a:pPr>
            <a:r>
              <a:rPr lang="es-ES_tradnl" sz="1200" b="1" dirty="0">
                <a:latin typeface="+mj-lt"/>
              </a:rPr>
              <a:t>Conclusiones: </a:t>
            </a:r>
            <a:endParaRPr lang="es-ES" sz="1200" dirty="0">
              <a:latin typeface="+mj-lt"/>
            </a:endParaRPr>
          </a:p>
          <a:p>
            <a:pPr>
              <a:buClr>
                <a:schemeClr val="accent2">
                  <a:lumMod val="60000"/>
                  <a:lumOff val="40000"/>
                </a:schemeClr>
              </a:buClr>
              <a:buFont typeface="Wingdings" panose="05000000000000000000" pitchFamily="2" charset="2"/>
              <a:buChar char="ü"/>
            </a:pPr>
            <a:r>
              <a:rPr lang="es-ES_tradnl" sz="1200" dirty="0">
                <a:latin typeface="+mj-lt"/>
              </a:rPr>
              <a:t>Las </a:t>
            </a:r>
            <a:r>
              <a:rPr lang="es-ES_tradnl" sz="1200" b="1" dirty="0">
                <a:latin typeface="+mj-lt"/>
              </a:rPr>
              <a:t>medidas de distanciamiento </a:t>
            </a:r>
            <a:r>
              <a:rPr lang="es-ES_tradnl" sz="1200" dirty="0">
                <a:latin typeface="+mj-lt"/>
              </a:rPr>
              <a:t>han tenido un </a:t>
            </a:r>
            <a:r>
              <a:rPr lang="es-ES_tradnl" sz="1200" b="1" dirty="0">
                <a:latin typeface="+mj-lt"/>
              </a:rPr>
              <a:t>efecto</a:t>
            </a:r>
            <a:r>
              <a:rPr lang="es-ES_tradnl" sz="1200" dirty="0">
                <a:latin typeface="+mj-lt"/>
              </a:rPr>
              <a:t> enorme en los </a:t>
            </a:r>
            <a:r>
              <a:rPr lang="es-ES_tradnl" sz="1200" b="1" dirty="0">
                <a:latin typeface="+mj-lt"/>
              </a:rPr>
              <a:t>niveles de contaminación </a:t>
            </a:r>
            <a:r>
              <a:rPr lang="es-ES_tradnl" sz="1200" dirty="0">
                <a:latin typeface="+mj-lt"/>
              </a:rPr>
              <a:t>atmosférica</a:t>
            </a:r>
          </a:p>
          <a:p>
            <a:pPr>
              <a:buClr>
                <a:srgbClr val="B6FFA1"/>
              </a:buClr>
              <a:buFont typeface="Wingdings" panose="05000000000000000000" pitchFamily="2" charset="2"/>
              <a:buChar char="ü"/>
            </a:pPr>
            <a:endParaRPr lang="es-ES" sz="1200" dirty="0">
              <a:latin typeface="+mj-lt"/>
            </a:endParaRPr>
          </a:p>
          <a:p>
            <a:pPr>
              <a:buClr>
                <a:srgbClr val="B6FFA1"/>
              </a:buClr>
              <a:buFont typeface="Wingdings" panose="05000000000000000000" pitchFamily="2" charset="2"/>
              <a:buChar char="ü"/>
            </a:pPr>
            <a:endParaRPr lang="es-ES" sz="1200" dirty="0">
              <a:latin typeface="+mj-lt"/>
            </a:endParaRPr>
          </a:p>
        </p:txBody>
      </p:sp>
      <p:sp>
        <p:nvSpPr>
          <p:cNvPr id="10" name="2 Marcador de contenido"/>
          <p:cNvSpPr txBox="1">
            <a:spLocks/>
          </p:cNvSpPr>
          <p:nvPr/>
        </p:nvSpPr>
        <p:spPr>
          <a:xfrm>
            <a:off x="233231" y="1340768"/>
            <a:ext cx="824277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latin typeface="+mj-lt"/>
              </a:rPr>
              <a:t>Pese a lo que pueda parecer a priori, las </a:t>
            </a:r>
            <a:r>
              <a:rPr lang="es-ES_tradnl" sz="1200" b="1" dirty="0">
                <a:latin typeface="+mj-lt"/>
              </a:rPr>
              <a:t>condiciones meteorológicas influyen mucho menos en la calidad del aire </a:t>
            </a:r>
            <a:r>
              <a:rPr lang="es-ES_tradnl" sz="1200" dirty="0">
                <a:latin typeface="+mj-lt"/>
              </a:rPr>
              <a:t>de lo que cabía esperar, no existiendo una fuerte relación entre ninguna de las magnitudes meteorológicas y las magnitudes de calidad del aire. </a:t>
            </a:r>
          </a:p>
        </p:txBody>
      </p:sp>
      <p:sp>
        <p:nvSpPr>
          <p:cNvPr id="11" name="2 Marcador de contenido"/>
          <p:cNvSpPr txBox="1">
            <a:spLocks/>
          </p:cNvSpPr>
          <p:nvPr/>
        </p:nvSpPr>
        <p:spPr>
          <a:xfrm>
            <a:off x="233231" y="2006586"/>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latin typeface="+mj-lt"/>
              </a:rPr>
              <a:t>El  </a:t>
            </a:r>
            <a:r>
              <a:rPr lang="es-ES_tradnl" sz="1200" b="1" dirty="0">
                <a:latin typeface="+mj-lt"/>
              </a:rPr>
              <a:t>Índice de Calidad del Aire (ICA</a:t>
            </a:r>
            <a:r>
              <a:rPr lang="es-ES_tradnl" sz="1200" dirty="0">
                <a:latin typeface="+mj-lt"/>
              </a:rPr>
              <a:t>) </a:t>
            </a:r>
            <a:r>
              <a:rPr lang="es-ES_tradnl" sz="1200" b="1" dirty="0">
                <a:latin typeface="+mj-lt"/>
              </a:rPr>
              <a:t>debería estar </a:t>
            </a:r>
            <a:r>
              <a:rPr lang="es-ES_tradnl" sz="1200" dirty="0">
                <a:latin typeface="+mj-lt"/>
              </a:rPr>
              <a:t>conformado de forma </a:t>
            </a:r>
            <a:r>
              <a:rPr lang="es-ES_tradnl" sz="1200" b="1" dirty="0">
                <a:latin typeface="+mj-lt"/>
              </a:rPr>
              <a:t>ponderada</a:t>
            </a:r>
            <a:r>
              <a:rPr lang="es-ES_tradnl" sz="1200" dirty="0">
                <a:latin typeface="+mj-lt"/>
              </a:rPr>
              <a:t> por todos los agentes </a:t>
            </a:r>
            <a:r>
              <a:rPr lang="es-ES_tradnl" sz="1200" b="1" dirty="0">
                <a:latin typeface="+mj-lt"/>
              </a:rPr>
              <a:t>contaminantes</a:t>
            </a:r>
            <a:r>
              <a:rPr lang="es-ES_tradnl" sz="1200" dirty="0">
                <a:latin typeface="+mj-lt"/>
              </a:rPr>
              <a:t> del aire que se consideren (actualmente 6) por que, ¿Qué ocurre si el ICA parcial de cada uno de ellos quedara en 74? Estaríamos con un ICA indicando calidad del aire buena cuando todos ellos están en el umbral y muy probablemente el aire sea bastante perjudicial para la salud para cierto sector de la población.</a:t>
            </a:r>
          </a:p>
        </p:txBody>
      </p:sp>
      <p:sp>
        <p:nvSpPr>
          <p:cNvPr id="12" name="2 Marcador de contenido"/>
          <p:cNvSpPr txBox="1">
            <a:spLocks/>
          </p:cNvSpPr>
          <p:nvPr/>
        </p:nvSpPr>
        <p:spPr>
          <a:xfrm>
            <a:off x="233231" y="3941440"/>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latin typeface="+mj-lt"/>
              </a:rPr>
              <a:t>El </a:t>
            </a:r>
            <a:r>
              <a:rPr lang="es-ES_tradnl" sz="1200" b="1" dirty="0">
                <a:latin typeface="+mj-lt"/>
              </a:rPr>
              <a:t>periodo de confinamiento ha demostrado por tanto que el confinamiento de la sociedad ha influido positivamente en la calidad del aire,</a:t>
            </a:r>
            <a:r>
              <a:rPr lang="es-ES_tradnl" sz="1200" dirty="0">
                <a:latin typeface="+mj-lt"/>
              </a:rPr>
              <a:t> siendo (como es lógico) la acción social el verdadero impulsor de la contaminación ambiental.  Y aunque se ha apreciado una  disminución de monóxido de carbono a partir de marzo aunque no es la magnitud más próxima a convertirse en ICA en ninguna de las mediciones.</a:t>
            </a:r>
            <a:endParaRPr lang="es-ES" sz="1200" dirty="0">
              <a:latin typeface="+mj-lt"/>
            </a:endParaRPr>
          </a:p>
        </p:txBody>
      </p:sp>
      <p:sp>
        <p:nvSpPr>
          <p:cNvPr id="13" name="2 Marcador de contenido"/>
          <p:cNvSpPr txBox="1">
            <a:spLocks/>
          </p:cNvSpPr>
          <p:nvPr/>
        </p:nvSpPr>
        <p:spPr>
          <a:xfrm>
            <a:off x="233231" y="3030305"/>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latin typeface="+mj-lt"/>
              </a:rPr>
              <a:t>El análisis de las observaciones horarias de NO2 en Madrid, ​​indica una reducción promedio respectiva de 62%. Otro resultado destacado es que los valores pico máximos por hora también muestran reducciones significativas, con relaciones entre 1.2 y 1.7. </a:t>
            </a:r>
            <a:r>
              <a:rPr lang="es-ES_tradnl" sz="1200" b="1" dirty="0">
                <a:latin typeface="+mj-lt"/>
              </a:rPr>
              <a:t>La mejora en la calidad del aire ha ocurrido ampliamente, afectando tanto a los centros de las ciudades como a las áreas periféricas. </a:t>
            </a:r>
          </a:p>
        </p:txBody>
      </p:sp>
      <p:cxnSp>
        <p:nvCxnSpPr>
          <p:cNvPr id="15" name="Conector recto 14"/>
          <p:cNvCxnSpPr>
            <a:cxnSpLocks/>
          </p:cNvCxnSpPr>
          <p:nvPr/>
        </p:nvCxnSpPr>
        <p:spPr>
          <a:xfrm>
            <a:off x="5004048"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9997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4" grpId="0"/>
      <p:bldP spid="10" grpId="0"/>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1216758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44" name="Diapositiva de think-cell" r:id="rId6" imgW="270" imgH="270" progId="TCLayout.ActiveDocument.1">
                  <p:embed/>
                </p:oleObj>
              </mc:Choice>
              <mc:Fallback>
                <p:oleObj name="Diapositiva de think-cell" r:id="rId6" imgW="270" imgH="270"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3200" b="1" i="1" dirty="0">
              <a:latin typeface="Calibri"/>
              <a:ea typeface="+mj-ea"/>
              <a:cs typeface="+mj-cs"/>
              <a:sym typeface="Calibri"/>
            </a:endParaRPr>
          </a:p>
        </p:txBody>
      </p:sp>
      <p:sp>
        <p:nvSpPr>
          <p:cNvPr id="2" name="1 Título"/>
          <p:cNvSpPr>
            <a:spLocks noGrp="1"/>
          </p:cNvSpPr>
          <p:nvPr>
            <p:ph type="title"/>
          </p:nvPr>
        </p:nvSpPr>
        <p:spPr>
          <a:xfrm>
            <a:off x="631726" y="4444714"/>
            <a:ext cx="7886700" cy="1325563"/>
          </a:xfrm>
        </p:spPr>
        <p:txBody>
          <a:bodyPr>
            <a:normAutofit fontScale="90000"/>
            <a:scene3d>
              <a:camera prst="orthographicFront"/>
              <a:lightRig rig="freezing" dir="t">
                <a:rot lat="0" lon="0" rev="5640000"/>
              </a:lightRig>
            </a:scene3d>
            <a:sp3d prstMaterial="flat">
              <a:contourClr>
                <a:schemeClr val="tx2"/>
              </a:contourClr>
            </a:sp3d>
          </a:bodyPr>
          <a:lstStyle/>
          <a:p>
            <a:pPr algn="ctr"/>
            <a:r>
              <a:rPr lang="es-ES_tradnl" sz="3600" dirty="0">
                <a:ln>
                  <a:solidFill>
                    <a:schemeClr val="tx1">
                      <a:lumMod val="65000"/>
                      <a:lumOff val="35000"/>
                    </a:schemeClr>
                  </a:solidFill>
                </a:ln>
                <a:solidFill>
                  <a:schemeClr val="tx1">
                    <a:lumMod val="65000"/>
                    <a:lumOff val="35000"/>
                  </a:schemeClr>
                </a:solidFill>
                <a:effectLst/>
              </a:rPr>
              <a:t>En recuerdo a todas las personas afectas directa o indirectamente por la covid-19.</a:t>
            </a:r>
            <a:r>
              <a:rPr lang="es-ES_tradnl" sz="1600" i="1" dirty="0">
                <a:ln>
                  <a:solidFill>
                    <a:schemeClr val="tx1">
                      <a:lumMod val="65000"/>
                      <a:lumOff val="35000"/>
                    </a:schemeClr>
                  </a:solidFill>
                </a:ln>
                <a:solidFill>
                  <a:schemeClr val="tx1">
                    <a:lumMod val="65000"/>
                    <a:lumOff val="35000"/>
                  </a:schemeClr>
                </a:solidFill>
                <a:effectLst/>
              </a:rPr>
              <a:t/>
            </a:r>
            <a:br>
              <a:rPr lang="es-ES_tradnl" sz="1600" i="1" dirty="0">
                <a:ln>
                  <a:solidFill>
                    <a:schemeClr val="tx1">
                      <a:lumMod val="65000"/>
                      <a:lumOff val="35000"/>
                    </a:schemeClr>
                  </a:solidFill>
                </a:ln>
                <a:solidFill>
                  <a:schemeClr val="tx1">
                    <a:lumMod val="65000"/>
                    <a:lumOff val="35000"/>
                  </a:schemeClr>
                </a:solidFill>
                <a:effectLst/>
              </a:rPr>
            </a:br>
            <a:r>
              <a:rPr lang="es-ES_tradnl" sz="1600" i="1" dirty="0">
                <a:ln>
                  <a:solidFill>
                    <a:schemeClr val="tx1">
                      <a:lumMod val="65000"/>
                      <a:lumOff val="35000"/>
                    </a:schemeClr>
                  </a:solidFill>
                </a:ln>
                <a:solidFill>
                  <a:schemeClr val="tx1">
                    <a:lumMod val="65000"/>
                    <a:lumOff val="35000"/>
                  </a:schemeClr>
                </a:solidFill>
                <a:effectLst/>
              </a:rPr>
              <a:t/>
            </a:r>
            <a:br>
              <a:rPr lang="es-ES_tradnl" sz="1600" i="1" dirty="0">
                <a:ln>
                  <a:solidFill>
                    <a:schemeClr val="tx1">
                      <a:lumMod val="65000"/>
                      <a:lumOff val="35000"/>
                    </a:schemeClr>
                  </a:solidFill>
                </a:ln>
                <a:solidFill>
                  <a:schemeClr val="tx1">
                    <a:lumMod val="65000"/>
                    <a:lumOff val="35000"/>
                  </a:schemeClr>
                </a:solidFill>
                <a:effectLst/>
              </a:rPr>
            </a:br>
            <a:endParaRPr lang="es-ES" sz="1600" i="1" dirty="0">
              <a:ln>
                <a:solidFill>
                  <a:schemeClr val="tx1">
                    <a:lumMod val="65000"/>
                    <a:lumOff val="35000"/>
                  </a:schemeClr>
                </a:solidFill>
              </a:ln>
              <a:solidFill>
                <a:schemeClr val="tx1">
                  <a:lumMod val="65000"/>
                  <a:lumOff val="35000"/>
                </a:schemeClr>
              </a:solidFill>
              <a:effectLst/>
            </a:endParaRPr>
          </a:p>
        </p:txBody>
      </p:sp>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8988" y="6093296"/>
            <a:ext cx="58864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Imagen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81822" y="548680"/>
            <a:ext cx="1786508" cy="3573016"/>
          </a:xfrm>
          <a:prstGeom prst="rect">
            <a:avLst/>
          </a:prstGeom>
        </p:spPr>
      </p:pic>
    </p:spTree>
    <p:extLst>
      <p:ext uri="{BB962C8B-B14F-4D97-AF65-F5344CB8AC3E}">
        <p14:creationId xmlns:p14="http://schemas.microsoft.com/office/powerpoint/2010/main" val="253676023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9785751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55" name="Diapositiva de think-cell" r:id="rId4" imgW="270" imgH="270" progId="TCLayout.ActiveDocument.1">
                  <p:embed/>
                </p:oleObj>
              </mc:Choice>
              <mc:Fallback>
                <p:oleObj name="Diapositiva de think-cell" r:id="rId4" imgW="270" imgH="270" progId="TCLayout.ActiveDocument.1">
                  <p:embed/>
                  <p:pic>
                    <p:nvPicPr>
                      <p:cNvPr id="4" name="3 Objeto"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9144000" cy="3996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996296"/>
            <a:ext cx="9180512" cy="2861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5909142" y="116632"/>
            <a:ext cx="3271370" cy="584775"/>
          </a:xfrm>
          <a:prstGeom prst="rect">
            <a:avLst/>
          </a:prstGeom>
          <a:noFill/>
        </p:spPr>
        <p:txBody>
          <a:bodyPr wrap="square" rtlCol="0">
            <a:spAutoFit/>
          </a:bodyPr>
          <a:lstStyle/>
          <a:p>
            <a:r>
              <a:rPr lang="es-ES_tradnl" sz="3200" dirty="0">
                <a:solidFill>
                  <a:schemeClr val="bg1"/>
                </a:solidFill>
                <a:latin typeface="Avenir Next LT Pro" panose="020B0504020202020204" pitchFamily="34" charset="0"/>
                <a:cs typeface="Times New Roman" panose="02020603050405020304" pitchFamily="18" charset="0"/>
              </a:rPr>
              <a:t>Febrero</a:t>
            </a:r>
            <a:r>
              <a:rPr lang="es-ES_tradnl" sz="3200" dirty="0">
                <a:solidFill>
                  <a:schemeClr val="bg1"/>
                </a:solidFill>
                <a:latin typeface="Avenir Next LT Pro" panose="020B0504020202020204" pitchFamily="34" charset="0"/>
              </a:rPr>
              <a:t> 2020</a:t>
            </a:r>
            <a:endParaRPr lang="es-ES" sz="3200" dirty="0">
              <a:solidFill>
                <a:schemeClr val="bg1"/>
              </a:solidFill>
              <a:latin typeface="Avenir Next LT Pro" panose="020B0504020202020204" pitchFamily="34" charset="0"/>
            </a:endParaRPr>
          </a:p>
        </p:txBody>
      </p:sp>
      <p:sp>
        <p:nvSpPr>
          <p:cNvPr id="6" name="6 CuadroTexto">
            <a:extLst>
              <a:ext uri="{FF2B5EF4-FFF2-40B4-BE49-F238E27FC236}">
                <a16:creationId xmlns="" xmlns:a16="http://schemas.microsoft.com/office/drawing/2014/main" id="{D6C1D611-0147-4CCF-87E7-F07B0E40FDD8}"/>
              </a:ext>
            </a:extLst>
          </p:cNvPr>
          <p:cNvSpPr txBox="1"/>
          <p:nvPr/>
        </p:nvSpPr>
        <p:spPr>
          <a:xfrm>
            <a:off x="6140163" y="3997300"/>
            <a:ext cx="3003837" cy="1569660"/>
          </a:xfrm>
          <a:prstGeom prst="rect">
            <a:avLst/>
          </a:prstGeom>
          <a:solidFill>
            <a:srgbClr val="7BA0B2"/>
          </a:solidFill>
          <a:ln>
            <a:noFill/>
          </a:ln>
        </p:spPr>
        <p:txBody>
          <a:bodyPr wrap="square" rtlCol="0">
            <a:spAutoFit/>
          </a:bodyPr>
          <a:lstStyle/>
          <a:p>
            <a:r>
              <a:rPr lang="es-ES_tradnl" sz="3200" dirty="0">
                <a:solidFill>
                  <a:schemeClr val="bg1"/>
                </a:solidFill>
                <a:latin typeface="Avenir Next LT Pro" panose="020B0504020202020204" pitchFamily="34" charset="0"/>
                <a:cs typeface="Times New Roman" panose="02020603050405020304" pitchFamily="18" charset="0"/>
              </a:rPr>
              <a:t>Abril </a:t>
            </a:r>
            <a:r>
              <a:rPr lang="es-ES_tradnl" sz="3200" dirty="0">
                <a:solidFill>
                  <a:schemeClr val="bg1"/>
                </a:solidFill>
                <a:latin typeface="Avenir Next LT Pro" panose="020B0504020202020204" pitchFamily="34" charset="0"/>
              </a:rPr>
              <a:t>2020</a:t>
            </a:r>
          </a:p>
          <a:p>
            <a:endParaRPr lang="es-ES" sz="3200" dirty="0">
              <a:solidFill>
                <a:schemeClr val="bg1"/>
              </a:solidFill>
              <a:latin typeface="Avenir Next LT Pro" panose="020B0504020202020204" pitchFamily="34" charset="0"/>
            </a:endParaRPr>
          </a:p>
          <a:p>
            <a:endParaRPr lang="es-ES" sz="3200"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106894293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6177319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81"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60881" y="162000"/>
            <a:ext cx="8883918" cy="504056"/>
          </a:xfrm>
          <a:ln>
            <a:noFill/>
          </a:ln>
        </p:spPr>
        <p:txBody>
          <a:bodyPr vert="horz" anchor="ctr">
            <a:noAutofit/>
          </a:bodyPr>
          <a:lstStyle/>
          <a:p>
            <a:r>
              <a:rPr lang="es-ES_tradnl" sz="3200" b="0" dirty="0">
                <a:solidFill>
                  <a:srgbClr val="76B6D6"/>
                </a:solidFill>
                <a:latin typeface="Calibri" panose="020F0502020204030204" pitchFamily="34" charset="0"/>
                <a:cs typeface="Calibri" panose="020F0502020204030204" pitchFamily="34" charset="0"/>
              </a:rPr>
              <a:t>Objetivos del análisis</a:t>
            </a:r>
            <a:endParaRPr lang="es-ES" sz="3200" b="0" dirty="0">
              <a:solidFill>
                <a:srgbClr val="76B6D6"/>
              </a:solidFill>
              <a:latin typeface="Calibri" panose="020F0502020204030204" pitchFamily="34" charset="0"/>
              <a:cs typeface="Calibri" panose="020F0502020204030204" pitchFamily="34" charset="0"/>
            </a:endParaRPr>
          </a:p>
        </p:txBody>
      </p:sp>
      <p:sp>
        <p:nvSpPr>
          <p:cNvPr id="10" name="2 Marcador de contenido"/>
          <p:cNvSpPr txBox="1">
            <a:spLocks/>
          </p:cNvSpPr>
          <p:nvPr/>
        </p:nvSpPr>
        <p:spPr>
          <a:xfrm>
            <a:off x="0" y="836712"/>
            <a:ext cx="9063430" cy="79208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rgbClr val="76B6D6"/>
              </a:buClr>
              <a:buNone/>
            </a:pPr>
            <a:r>
              <a:rPr lang="es-ES_tradnl" sz="1600" dirty="0">
                <a:latin typeface="Calibri" panose="020F0502020204030204" pitchFamily="34" charset="0"/>
                <a:cs typeface="Calibri" panose="020F0502020204030204" pitchFamily="34" charset="0"/>
              </a:rPr>
              <a:t>La salud pública y el medio ambiente son dos de los objetivos principales de los Gobiernos. Estas pueden verse mermada por </a:t>
            </a:r>
            <a:r>
              <a:rPr lang="es-ES_tradnl" sz="1600" b="1" dirty="0">
                <a:solidFill>
                  <a:srgbClr val="053144"/>
                </a:solidFill>
                <a:latin typeface="Calibri" panose="020F0502020204030204" pitchFamily="34" charset="0"/>
                <a:cs typeface="Calibri" panose="020F0502020204030204" pitchFamily="34" charset="0"/>
              </a:rPr>
              <a:t>altas tasas de contaminantes en el ambiente</a:t>
            </a:r>
            <a:r>
              <a:rPr lang="es-ES_tradnl" sz="1600" dirty="0">
                <a:latin typeface="Calibri" panose="020F0502020204030204" pitchFamily="34" charset="0"/>
                <a:cs typeface="Calibri" panose="020F0502020204030204" pitchFamily="34" charset="0"/>
              </a:rPr>
              <a:t>. Es necesario por ello su predicción y reducción. </a:t>
            </a:r>
            <a:endParaRPr lang="es-ES_tradnl" sz="1400" dirty="0">
              <a:latin typeface="Calibri" panose="020F0502020204030204" pitchFamily="34" charset="0"/>
              <a:cs typeface="Calibri" panose="020F0502020204030204" pitchFamily="34" charset="0"/>
            </a:endParaRPr>
          </a:p>
        </p:txBody>
      </p:sp>
      <p:sp>
        <p:nvSpPr>
          <p:cNvPr id="12" name="2 Marcador de contenido"/>
          <p:cNvSpPr txBox="1">
            <a:spLocks/>
          </p:cNvSpPr>
          <p:nvPr/>
        </p:nvSpPr>
        <p:spPr>
          <a:xfrm>
            <a:off x="6255672" y="1754185"/>
            <a:ext cx="2807758" cy="126876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Predicción de dicha contaminación a través de diferentes modelos predictivos y su comparación para identificar cual es el que mejor predice la contaminación atmosférica en Madrid. </a:t>
            </a:r>
            <a:endParaRPr lang="es-ES" sz="1200" dirty="0">
              <a:latin typeface="Calibri" panose="020F0502020204030204" pitchFamily="34" charset="0"/>
              <a:cs typeface="Calibri" panose="020F0502020204030204" pitchFamily="34" charset="0"/>
            </a:endParaRPr>
          </a:p>
          <a:p>
            <a:pPr>
              <a:buClr>
                <a:schemeClr val="accent2">
                  <a:lumMod val="75000"/>
                </a:schemeClr>
              </a:buClr>
            </a:pPr>
            <a:endParaRPr lang="es-ES_tradnl" sz="1200" dirty="0">
              <a:latin typeface="Calibri" panose="020F0502020204030204" pitchFamily="34" charset="0"/>
              <a:cs typeface="Calibri" panose="020F0502020204030204" pitchFamily="34" charset="0"/>
            </a:endParaRPr>
          </a:p>
        </p:txBody>
      </p:sp>
      <p:sp>
        <p:nvSpPr>
          <p:cNvPr id="13" name="2 Marcador de contenido"/>
          <p:cNvSpPr txBox="1">
            <a:spLocks/>
          </p:cNvSpPr>
          <p:nvPr/>
        </p:nvSpPr>
        <p:spPr>
          <a:xfrm>
            <a:off x="3275856" y="1819909"/>
            <a:ext cx="3116718" cy="70181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Análisis de las magnitudes de contaminantes que generan el índice de calidad del aire ( ICA).</a:t>
            </a:r>
          </a:p>
        </p:txBody>
      </p:sp>
      <p:sp>
        <p:nvSpPr>
          <p:cNvPr id="3" name="2 Rectángulo"/>
          <p:cNvSpPr/>
          <p:nvPr/>
        </p:nvSpPr>
        <p:spPr>
          <a:xfrm>
            <a:off x="15122" y="1767405"/>
            <a:ext cx="3116718" cy="646331"/>
          </a:xfrm>
          <a:prstGeom prst="rect">
            <a:avLst/>
          </a:prstGeom>
        </p:spPr>
        <p:txBody>
          <a:bodyPr wrap="square">
            <a:spAutoFit/>
          </a:bodyPr>
          <a:lstStyle/>
          <a:p>
            <a:pPr marL="285750" indent="-285750">
              <a:buClr>
                <a:schemeClr val="accent2">
                  <a:lumMod val="75000"/>
                </a:schemeClr>
              </a:buClr>
              <a:buFont typeface="Arial" panose="020B0604020202020204" pitchFamily="34" charset="0"/>
              <a:buChar char="•"/>
            </a:pPr>
            <a:r>
              <a:rPr lang="es-ES_tradnl" sz="1200" dirty="0">
                <a:latin typeface="Calibri" panose="020F0502020204030204" pitchFamily="34" charset="0"/>
                <a:cs typeface="Calibri" panose="020F0502020204030204" pitchFamily="34" charset="0"/>
              </a:rPr>
              <a:t>Impacto  en la reducción de los niveles de la contaminación  en el confinamiento de la población durante el COVID-19</a:t>
            </a:r>
          </a:p>
        </p:txBody>
      </p:sp>
      <p:grpSp>
        <p:nvGrpSpPr>
          <p:cNvPr id="9" name="8 Grupo"/>
          <p:cNvGrpSpPr/>
          <p:nvPr/>
        </p:nvGrpSpPr>
        <p:grpSpPr>
          <a:xfrm>
            <a:off x="80570" y="2580100"/>
            <a:ext cx="3183786" cy="4133420"/>
            <a:chOff x="20062" y="2535940"/>
            <a:chExt cx="3183786" cy="4133420"/>
          </a:xfrm>
        </p:grpSpPr>
        <p:pic>
          <p:nvPicPr>
            <p:cNvPr id="17"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062" y="2535940"/>
              <a:ext cx="3183786" cy="1409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062" y="3945492"/>
              <a:ext cx="3183786" cy="142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267" y="5323572"/>
              <a:ext cx="3157581" cy="1345788"/>
            </a:xfrm>
            <a:prstGeom prst="rect">
              <a:avLst/>
            </a:prstGeom>
            <a:noFill/>
            <a:ln w="9525">
              <a:solidFill>
                <a:srgbClr val="7030A0"/>
              </a:solidFill>
              <a:miter lim="800000"/>
              <a:headEnd/>
              <a:tailEnd/>
            </a:ln>
            <a:extLst>
              <a:ext uri="{909E8E84-426E-40dd-AFC4-6F175D3DCCD1}">
                <a14:hiddenFill xmlns:a14="http://schemas.microsoft.com/office/drawing/2010/main">
                  <a:solidFill>
                    <a:schemeClr val="accent1"/>
                  </a:solidFill>
                </a14:hiddenFill>
              </a:ext>
            </a:extLst>
          </p:spPr>
        </p:pic>
        <p:sp>
          <p:nvSpPr>
            <p:cNvPr id="20" name="2 Marcador de contenido"/>
            <p:cNvSpPr txBox="1">
              <a:spLocks/>
            </p:cNvSpPr>
            <p:nvPr/>
          </p:nvSpPr>
          <p:spPr>
            <a:xfrm>
              <a:off x="1142352" y="2649830"/>
              <a:ext cx="660786" cy="2106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2018</a:t>
              </a:r>
            </a:p>
          </p:txBody>
        </p:sp>
        <p:sp>
          <p:nvSpPr>
            <p:cNvPr id="21" name="2 Marcador de contenido"/>
            <p:cNvSpPr txBox="1">
              <a:spLocks/>
            </p:cNvSpPr>
            <p:nvPr/>
          </p:nvSpPr>
          <p:spPr>
            <a:xfrm>
              <a:off x="1058311" y="3956293"/>
              <a:ext cx="660786" cy="29510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2019</a:t>
              </a:r>
            </a:p>
          </p:txBody>
        </p:sp>
        <p:sp>
          <p:nvSpPr>
            <p:cNvPr id="22" name="2 Marcador de contenido"/>
            <p:cNvSpPr txBox="1">
              <a:spLocks/>
            </p:cNvSpPr>
            <p:nvPr/>
          </p:nvSpPr>
          <p:spPr>
            <a:xfrm>
              <a:off x="1194521" y="5378584"/>
              <a:ext cx="660786" cy="2106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2020</a:t>
              </a:r>
            </a:p>
          </p:txBody>
        </p:sp>
      </p:grpSp>
      <p:sp>
        <p:nvSpPr>
          <p:cNvPr id="23" name="22 Elipse"/>
          <p:cNvSpPr/>
          <p:nvPr/>
        </p:nvSpPr>
        <p:spPr>
          <a:xfrm>
            <a:off x="1524914" y="6168046"/>
            <a:ext cx="1141358" cy="4906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23 Elipse"/>
          <p:cNvSpPr/>
          <p:nvPr/>
        </p:nvSpPr>
        <p:spPr>
          <a:xfrm>
            <a:off x="2776353" y="5975816"/>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Elipse"/>
          <p:cNvSpPr/>
          <p:nvPr/>
        </p:nvSpPr>
        <p:spPr>
          <a:xfrm>
            <a:off x="2666272" y="4656850"/>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Elipse"/>
          <p:cNvSpPr/>
          <p:nvPr/>
        </p:nvSpPr>
        <p:spPr>
          <a:xfrm>
            <a:off x="2667997" y="3160575"/>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79912" y="2593152"/>
            <a:ext cx="1903503" cy="1346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3779912" y="4046082"/>
            <a:ext cx="2016224" cy="2400657"/>
          </a:xfrm>
          <a:prstGeom prst="rect">
            <a:avLst/>
          </a:prstGeom>
        </p:spPr>
        <p:txBody>
          <a:bodyPr wrap="square">
            <a:spAutoFit/>
          </a:bodyPr>
          <a:lstStyle/>
          <a:p>
            <a:r>
              <a:rPr lang="es-ES_tradnl" sz="1000" dirty="0">
                <a:latin typeface="Calibri" panose="020F0502020204030204" pitchFamily="34" charset="0"/>
                <a:cs typeface="Calibri" panose="020F0502020204030204" pitchFamily="34" charset="0"/>
              </a:rPr>
              <a:t>La calidad del aire a nivel mundial se mide mediante un índice denominado </a:t>
            </a:r>
            <a:r>
              <a:rPr lang="es-ES_tradnl" sz="1000" b="1" dirty="0">
                <a:latin typeface="Calibri" panose="020F0502020204030204" pitchFamily="34" charset="0"/>
                <a:cs typeface="Calibri" panose="020F0502020204030204" pitchFamily="34" charset="0"/>
              </a:rPr>
              <a:t>AQI</a:t>
            </a:r>
            <a:r>
              <a:rPr lang="es-ES_tradnl" sz="1000" dirty="0">
                <a:latin typeface="Calibri" panose="020F0502020204030204" pitchFamily="34" charset="0"/>
                <a:cs typeface="Calibri" panose="020F0502020204030204" pitchFamily="34" charset="0"/>
              </a:rPr>
              <a:t> (</a:t>
            </a:r>
            <a:r>
              <a:rPr lang="es-ES" sz="1000" dirty="0">
                <a:latin typeface="Calibri" panose="020F0502020204030204" pitchFamily="34" charset="0"/>
                <a:cs typeface="Calibri" panose="020F0502020204030204" pitchFamily="34" charset="0"/>
              </a:rPr>
              <a:t>Air </a:t>
            </a:r>
            <a:r>
              <a:rPr lang="es-ES" sz="1000" dirty="0" err="1">
                <a:latin typeface="Calibri" panose="020F0502020204030204" pitchFamily="34" charset="0"/>
                <a:cs typeface="Calibri" panose="020F0502020204030204" pitchFamily="34" charset="0"/>
              </a:rPr>
              <a:t>Quality</a:t>
            </a:r>
            <a:r>
              <a:rPr lang="es-ES" sz="1000" dirty="0">
                <a:latin typeface="Calibri" panose="020F0502020204030204" pitchFamily="34" charset="0"/>
                <a:cs typeface="Calibri" panose="020F0502020204030204" pitchFamily="34" charset="0"/>
              </a:rPr>
              <a:t> </a:t>
            </a:r>
            <a:r>
              <a:rPr lang="es-ES" sz="1000" dirty="0" err="1">
                <a:latin typeface="Calibri" panose="020F0502020204030204" pitchFamily="34" charset="0"/>
                <a:cs typeface="Calibri" panose="020F0502020204030204" pitchFamily="34" charset="0"/>
              </a:rPr>
              <a:t>Index</a:t>
            </a:r>
            <a:r>
              <a:rPr lang="es-ES" sz="1000" dirty="0">
                <a:latin typeface="Calibri" panose="020F0502020204030204" pitchFamily="34" charset="0"/>
                <a:cs typeface="Calibri" panose="020F0502020204030204" pitchFamily="34" charset="0"/>
              </a:rPr>
              <a:t>) , en español es  </a:t>
            </a:r>
            <a:r>
              <a:rPr lang="es-ES" sz="1000" b="1" dirty="0">
                <a:latin typeface="Calibri" panose="020F0502020204030204" pitchFamily="34" charset="0"/>
                <a:cs typeface="Calibri" panose="020F0502020204030204" pitchFamily="34" charset="0"/>
              </a:rPr>
              <a:t>ICA ( Índice de la Calidad del Aire)</a:t>
            </a:r>
            <a:r>
              <a:rPr lang="es-ES_tradnl" sz="1000" dirty="0">
                <a:latin typeface="Calibri" panose="020F0502020204030204" pitchFamily="34" charset="0"/>
                <a:cs typeface="Calibri" panose="020F0502020204030204" pitchFamily="34" charset="0"/>
              </a:rPr>
              <a:t>.</a:t>
            </a:r>
          </a:p>
          <a:p>
            <a:endParaRPr lang="es-ES_tradnl" sz="1000" dirty="0">
              <a:latin typeface="Calibri" panose="020F0502020204030204" pitchFamily="34" charset="0"/>
              <a:cs typeface="Calibri" panose="020F0502020204030204" pitchFamily="34" charset="0"/>
            </a:endParaRPr>
          </a:p>
          <a:p>
            <a:r>
              <a:rPr lang="es-ES_tradnl" sz="1000" dirty="0">
                <a:latin typeface="Calibri" panose="020F0502020204030204" pitchFamily="34" charset="0"/>
                <a:cs typeface="Calibri" panose="020F0502020204030204" pitchFamily="34" charset="0"/>
              </a:rPr>
              <a:t> Este índice es el máximo de los valores equivalentes de 5 contaminantes: SO2 ( </a:t>
            </a:r>
            <a:r>
              <a:rPr lang="es-ES_tradnl" sz="1000" b="1" dirty="0">
                <a:latin typeface="Calibri" panose="020F0502020204030204" pitchFamily="34" charset="0"/>
                <a:cs typeface="Calibri" panose="020F0502020204030204" pitchFamily="34" charset="0"/>
              </a:rPr>
              <a:t>Dióxido de </a:t>
            </a:r>
            <a:r>
              <a:rPr lang="es-ES_tradnl" sz="1000" b="1" dirty="0" err="1">
                <a:latin typeface="Calibri" panose="020F0502020204030204" pitchFamily="34" charset="0"/>
                <a:cs typeface="Calibri" panose="020F0502020204030204" pitchFamily="34" charset="0"/>
              </a:rPr>
              <a:t>Azúfre</a:t>
            </a:r>
            <a:r>
              <a:rPr lang="es-ES_tradnl" sz="1000" dirty="0">
                <a:latin typeface="Calibri" panose="020F0502020204030204" pitchFamily="34" charset="0"/>
                <a:cs typeface="Calibri" panose="020F0502020204030204" pitchFamily="34" charset="0"/>
              </a:rPr>
              <a:t>), NO2 (</a:t>
            </a:r>
            <a:r>
              <a:rPr lang="es-ES_tradnl" sz="1000" b="1" dirty="0">
                <a:latin typeface="Calibri" panose="020F0502020204030204" pitchFamily="34" charset="0"/>
                <a:cs typeface="Calibri" panose="020F0502020204030204" pitchFamily="34" charset="0"/>
              </a:rPr>
              <a:t>Dióxido de Nitrógeno</a:t>
            </a:r>
            <a:r>
              <a:rPr lang="es-ES_tradnl" sz="1000" dirty="0">
                <a:latin typeface="Calibri" panose="020F0502020204030204" pitchFamily="34" charset="0"/>
                <a:cs typeface="Calibri" panose="020F0502020204030204" pitchFamily="34" charset="0"/>
              </a:rPr>
              <a:t>), CO ( </a:t>
            </a:r>
            <a:r>
              <a:rPr lang="es-ES_tradnl" sz="1000" b="1" dirty="0">
                <a:latin typeface="Calibri" panose="020F0502020204030204" pitchFamily="34" charset="0"/>
                <a:cs typeface="Calibri" panose="020F0502020204030204" pitchFamily="34" charset="0"/>
              </a:rPr>
              <a:t>Monóxido de Carbono</a:t>
            </a:r>
            <a:r>
              <a:rPr lang="es-ES_tradnl" sz="1000" dirty="0">
                <a:latin typeface="Calibri" panose="020F0502020204030204" pitchFamily="34" charset="0"/>
                <a:cs typeface="Calibri" panose="020F0502020204030204" pitchFamily="34" charset="0"/>
              </a:rPr>
              <a:t>) ,  O3(</a:t>
            </a:r>
            <a:r>
              <a:rPr lang="es-ES_tradnl" sz="1000" b="1" dirty="0">
                <a:latin typeface="Calibri" panose="020F0502020204030204" pitchFamily="34" charset="0"/>
                <a:cs typeface="Calibri" panose="020F0502020204030204" pitchFamily="34" charset="0"/>
              </a:rPr>
              <a:t>Ozono</a:t>
            </a:r>
            <a:r>
              <a:rPr lang="es-ES_tradnl" sz="1000" dirty="0">
                <a:latin typeface="Calibri" panose="020F0502020204030204" pitchFamily="34" charset="0"/>
                <a:cs typeface="Calibri" panose="020F0502020204030204" pitchFamily="34" charset="0"/>
              </a:rPr>
              <a:t>), PM10 y  PM25 (</a:t>
            </a:r>
            <a:r>
              <a:rPr lang="es-ES_tradnl" sz="1000" b="1" dirty="0">
                <a:latin typeface="Calibri" panose="020F0502020204030204" pitchFamily="34" charset="0"/>
                <a:cs typeface="Calibri" panose="020F0502020204030204" pitchFamily="34" charset="0"/>
              </a:rPr>
              <a:t>partículas)</a:t>
            </a:r>
            <a:r>
              <a:rPr lang="es-ES_tradnl" sz="1000" dirty="0">
                <a:latin typeface="Calibri" panose="020F0502020204030204" pitchFamily="34" charset="0"/>
                <a:cs typeface="Calibri" panose="020F0502020204030204" pitchFamily="34" charset="0"/>
              </a:rPr>
              <a:t> en todas las estaciones de medida de un municipio o región.</a:t>
            </a:r>
          </a:p>
        </p:txBody>
      </p:sp>
      <p:pic>
        <p:nvPicPr>
          <p:cNvPr id="5123"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53396" y="3234448"/>
            <a:ext cx="2894074" cy="737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4 Marcador de contenido"/>
          <p:cNvPicPr>
            <a:picLocks/>
          </p:cNvPicPr>
          <p:nvPr/>
        </p:nvPicPr>
        <p:blipFill>
          <a:blip r:embed="rId13"/>
          <a:stretch>
            <a:fillRect/>
          </a:stretch>
        </p:blipFill>
        <p:spPr>
          <a:xfrm>
            <a:off x="6321668" y="4126008"/>
            <a:ext cx="2692684" cy="2141594"/>
          </a:xfrm>
          <a:prstGeom prst="rect">
            <a:avLst/>
          </a:prstGeom>
        </p:spPr>
      </p:pic>
      <p:cxnSp>
        <p:nvCxnSpPr>
          <p:cNvPr id="25" name="Conector recto 24"/>
          <p:cNvCxnSpPr>
            <a:cxnSpLocks/>
          </p:cNvCxnSpPr>
          <p:nvPr/>
        </p:nvCxnSpPr>
        <p:spPr>
          <a:xfrm>
            <a:off x="179512"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0168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3" grpId="0"/>
      <p:bldP spid="3" grpId="0"/>
      <p:bldP spid="23" grpId="0" animBg="1"/>
      <p:bldP spid="24" grpId="0" animBg="1"/>
      <p:bldP spid="27" grpId="0" animBg="1"/>
      <p:bldP spid="28"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2116156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04"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62000" y="162000"/>
            <a:ext cx="8883918" cy="504056"/>
          </a:xfrm>
          <a:ln>
            <a:noFill/>
          </a:ln>
        </p:spPr>
        <p:txBody>
          <a:bodyPr vert="horz" anchor="ctr">
            <a:noAutofit/>
          </a:bodyPr>
          <a:lstStyle/>
          <a:p>
            <a:r>
              <a:rPr lang="es-ES_tradnl" sz="3200" b="0" dirty="0">
                <a:solidFill>
                  <a:srgbClr val="76B6D6"/>
                </a:solidFill>
                <a:latin typeface="Calibri" panose="020F0502020204030204" pitchFamily="34" charset="0"/>
                <a:cs typeface="Calibri" panose="020F0502020204030204" pitchFamily="34" charset="0"/>
              </a:rPr>
              <a:t>Fuentes de datos</a:t>
            </a:r>
            <a:endParaRPr lang="es-ES" sz="3200" b="0" dirty="0">
              <a:solidFill>
                <a:srgbClr val="76B6D6"/>
              </a:solidFill>
              <a:latin typeface="Calibri" panose="020F0502020204030204" pitchFamily="34" charset="0"/>
              <a:cs typeface="Calibri" panose="020F0502020204030204" pitchFamily="34" charset="0"/>
            </a:endParaRPr>
          </a:p>
        </p:txBody>
      </p:sp>
      <p:sp>
        <p:nvSpPr>
          <p:cNvPr id="10" name="2 Marcador de contenido"/>
          <p:cNvSpPr txBox="1">
            <a:spLocks/>
          </p:cNvSpPr>
          <p:nvPr/>
        </p:nvSpPr>
        <p:spPr>
          <a:xfrm>
            <a:off x="0" y="836712"/>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rgbClr val="76B6D6"/>
              </a:buClr>
              <a:buNone/>
            </a:pPr>
            <a:r>
              <a:rPr lang="es-ES_tradnl" sz="1600" dirty="0">
                <a:latin typeface="Calibri" panose="020F0502020204030204" pitchFamily="34" charset="0"/>
                <a:cs typeface="Calibri" panose="020F0502020204030204" pitchFamily="34" charset="0"/>
              </a:rPr>
              <a:t>Datos tanto de contaminantes como </a:t>
            </a:r>
            <a:r>
              <a:rPr lang="es-ES_tradnl" sz="1600" dirty="0" err="1">
                <a:latin typeface="Calibri" panose="020F0502020204030204" pitchFamily="34" charset="0"/>
                <a:cs typeface="Calibri" panose="020F0502020204030204" pitchFamily="34" charset="0"/>
              </a:rPr>
              <a:t>metereológicos</a:t>
            </a:r>
            <a:r>
              <a:rPr lang="es-ES_tradnl" sz="1600" dirty="0">
                <a:latin typeface="Calibri" panose="020F0502020204030204" pitchFamily="34" charset="0"/>
                <a:cs typeface="Calibri" panose="020F0502020204030204" pitchFamily="34" charset="0"/>
              </a:rPr>
              <a:t> de los portales de datos abiertos de la comunidad de Madrid y del ayuntamiento de Madrid. </a:t>
            </a:r>
            <a:endParaRPr lang="es-ES_tradnl" sz="1400" dirty="0">
              <a:latin typeface="Calibri" panose="020F0502020204030204" pitchFamily="34" charset="0"/>
              <a:cs typeface="Calibri" panose="020F0502020204030204" pitchFamily="34" charset="0"/>
            </a:endParaRPr>
          </a:p>
        </p:txBody>
      </p:sp>
      <p:sp>
        <p:nvSpPr>
          <p:cNvPr id="12" name="2 Marcador de contenido"/>
          <p:cNvSpPr txBox="1">
            <a:spLocks/>
          </p:cNvSpPr>
          <p:nvPr/>
        </p:nvSpPr>
        <p:spPr>
          <a:xfrm>
            <a:off x="6336242" y="1412776"/>
            <a:ext cx="2807758" cy="359519"/>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Estaciones de medida: </a:t>
            </a:r>
            <a:endParaRPr lang="es-ES" sz="1200" dirty="0">
              <a:latin typeface="Calibri" panose="020F0502020204030204" pitchFamily="34" charset="0"/>
              <a:cs typeface="Calibri" panose="020F0502020204030204" pitchFamily="34" charset="0"/>
            </a:endParaRPr>
          </a:p>
          <a:p>
            <a:pPr>
              <a:buClr>
                <a:schemeClr val="accent2">
                  <a:lumMod val="75000"/>
                </a:schemeClr>
              </a:buClr>
            </a:pPr>
            <a:endParaRPr lang="es-ES_tradnl" sz="1200" dirty="0">
              <a:latin typeface="Calibri" panose="020F0502020204030204" pitchFamily="34" charset="0"/>
              <a:cs typeface="Calibri" panose="020F0502020204030204" pitchFamily="34" charset="0"/>
            </a:endParaRPr>
          </a:p>
        </p:txBody>
      </p:sp>
      <p:sp>
        <p:nvSpPr>
          <p:cNvPr id="13" name="2 Marcador de contenido"/>
          <p:cNvSpPr txBox="1">
            <a:spLocks/>
          </p:cNvSpPr>
          <p:nvPr/>
        </p:nvSpPr>
        <p:spPr>
          <a:xfrm>
            <a:off x="2227204" y="1412776"/>
            <a:ext cx="3064875" cy="35090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Formato de los </a:t>
            </a:r>
            <a:r>
              <a:rPr lang="es-ES_tradnl" sz="1200" dirty="0" err="1">
                <a:latin typeface="Calibri" panose="020F0502020204030204" pitchFamily="34" charset="0"/>
                <a:cs typeface="Calibri" panose="020F0502020204030204" pitchFamily="34" charset="0"/>
              </a:rPr>
              <a:t>dataset</a:t>
            </a:r>
            <a:r>
              <a:rPr lang="es-ES_tradnl" sz="1200" dirty="0">
                <a:latin typeface="Calibri" panose="020F0502020204030204" pitchFamily="34" charset="0"/>
                <a:cs typeface="Calibri" panose="020F0502020204030204" pitchFamily="34" charset="0"/>
              </a:rPr>
              <a:t>:  </a:t>
            </a:r>
          </a:p>
        </p:txBody>
      </p:sp>
      <p:sp>
        <p:nvSpPr>
          <p:cNvPr id="3" name="2 Rectángulo"/>
          <p:cNvSpPr/>
          <p:nvPr/>
        </p:nvSpPr>
        <p:spPr>
          <a:xfrm>
            <a:off x="47980" y="1412776"/>
            <a:ext cx="1919248" cy="461665"/>
          </a:xfrm>
          <a:prstGeom prst="rect">
            <a:avLst/>
          </a:prstGeom>
        </p:spPr>
        <p:txBody>
          <a:bodyPr wrap="square">
            <a:spAutoFit/>
          </a:bodyPr>
          <a:lstStyle/>
          <a:p>
            <a:pPr marL="285750" indent="-285750">
              <a:buClr>
                <a:schemeClr val="accent2">
                  <a:lumMod val="75000"/>
                </a:schemeClr>
              </a:buClr>
              <a:buFont typeface="Arial" panose="020B0604020202020204" pitchFamily="34" charset="0"/>
              <a:buChar char="•"/>
            </a:pPr>
            <a:r>
              <a:rPr lang="es-ES_tradnl" sz="1200" dirty="0">
                <a:latin typeface="Calibri" panose="020F0502020204030204" pitchFamily="34" charset="0"/>
                <a:cs typeface="Calibri" panose="020F0502020204030204" pitchFamily="34" charset="0"/>
              </a:rPr>
              <a:t>Datos calidad del aire y </a:t>
            </a:r>
            <a:r>
              <a:rPr lang="es-ES_tradnl" sz="1200" dirty="0" err="1">
                <a:latin typeface="Calibri" panose="020F0502020204030204" pitchFamily="34" charset="0"/>
                <a:cs typeface="Calibri" panose="020F0502020204030204" pitchFamily="34" charset="0"/>
              </a:rPr>
              <a:t>metereologicos</a:t>
            </a:r>
            <a:r>
              <a:rPr lang="es-ES_tradnl" sz="1200" dirty="0">
                <a:latin typeface="Calibri" panose="020F0502020204030204" pitchFamily="34" charset="0"/>
                <a:cs typeface="Calibri" panose="020F0502020204030204" pitchFamily="34" charset="0"/>
              </a:rPr>
              <a:t>:</a:t>
            </a:r>
          </a:p>
        </p:txBody>
      </p:sp>
      <p:pic>
        <p:nvPicPr>
          <p:cNvPr id="25"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9512" y="3212976"/>
            <a:ext cx="1787716" cy="978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6994" y="2025797"/>
            <a:ext cx="1780234" cy="971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3266" y="5627602"/>
            <a:ext cx="1733962" cy="1153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3266" y="4455378"/>
            <a:ext cx="1733962" cy="1069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32 Imagen"/>
          <p:cNvPicPr/>
          <p:nvPr/>
        </p:nvPicPr>
        <p:blipFill>
          <a:blip r:embed="rId12"/>
          <a:stretch>
            <a:fillRect/>
          </a:stretch>
        </p:blipFill>
        <p:spPr>
          <a:xfrm>
            <a:off x="2411760" y="1874440"/>
            <a:ext cx="3528392" cy="690463"/>
          </a:xfrm>
          <a:prstGeom prst="rect">
            <a:avLst/>
          </a:prstGeom>
        </p:spPr>
      </p:pic>
      <p:pic>
        <p:nvPicPr>
          <p:cNvPr id="34" name="33 Imagen"/>
          <p:cNvPicPr/>
          <p:nvPr/>
        </p:nvPicPr>
        <p:blipFill>
          <a:blip r:embed="rId13"/>
          <a:stretch>
            <a:fillRect/>
          </a:stretch>
        </p:blipFill>
        <p:spPr>
          <a:xfrm>
            <a:off x="2316580" y="3429000"/>
            <a:ext cx="3698692" cy="1449064"/>
          </a:xfrm>
          <a:prstGeom prst="rect">
            <a:avLst/>
          </a:prstGeom>
        </p:spPr>
      </p:pic>
      <p:sp>
        <p:nvSpPr>
          <p:cNvPr id="35" name="2 Marcador de contenido"/>
          <p:cNvSpPr txBox="1">
            <a:spLocks/>
          </p:cNvSpPr>
          <p:nvPr/>
        </p:nvSpPr>
        <p:spPr>
          <a:xfrm>
            <a:off x="2483768" y="2708920"/>
            <a:ext cx="3064875" cy="67951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Magnitudes de contaminantes con sus factores de conversión para calcular el ICA </a:t>
            </a:r>
            <a:r>
              <a:rPr lang="es-ES_tradnl" sz="1200" b="1" dirty="0">
                <a:latin typeface="Calibri" panose="020F0502020204030204" pitchFamily="34" charset="0"/>
                <a:cs typeface="Calibri" panose="020F0502020204030204" pitchFamily="34" charset="0"/>
              </a:rPr>
              <a:t>( Índice de Calidad del Aire)</a:t>
            </a:r>
            <a:r>
              <a:rPr lang="es-ES_tradnl" sz="1200" dirty="0">
                <a:latin typeface="Calibri" panose="020F0502020204030204" pitchFamily="34" charset="0"/>
                <a:cs typeface="Calibri" panose="020F0502020204030204" pitchFamily="34" charset="0"/>
              </a:rPr>
              <a:t> Parcial:  </a:t>
            </a:r>
          </a:p>
        </p:txBody>
      </p:sp>
      <p:sp>
        <p:nvSpPr>
          <p:cNvPr id="36" name="2 Marcador de contenido"/>
          <p:cNvSpPr txBox="1">
            <a:spLocks/>
          </p:cNvSpPr>
          <p:nvPr/>
        </p:nvSpPr>
        <p:spPr>
          <a:xfrm>
            <a:off x="2496716" y="5022574"/>
            <a:ext cx="3064875" cy="339755"/>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Magnitudes </a:t>
            </a:r>
            <a:r>
              <a:rPr lang="es-ES_tradnl" sz="1200" dirty="0" err="1">
                <a:latin typeface="Calibri" panose="020F0502020204030204" pitchFamily="34" charset="0"/>
                <a:cs typeface="Calibri" panose="020F0502020204030204" pitchFamily="34" charset="0"/>
              </a:rPr>
              <a:t>metereologicas</a:t>
            </a:r>
            <a:r>
              <a:rPr lang="es-ES_tradnl" sz="1200" dirty="0">
                <a:latin typeface="Calibri" panose="020F0502020204030204" pitchFamily="34" charset="0"/>
                <a:cs typeface="Calibri" panose="020F0502020204030204" pitchFamily="34" charset="0"/>
              </a:rPr>
              <a:t>:</a:t>
            </a:r>
          </a:p>
        </p:txBody>
      </p:sp>
      <p:pic>
        <p:nvPicPr>
          <p:cNvPr id="38" name="37 Imagen"/>
          <p:cNvPicPr/>
          <p:nvPr/>
        </p:nvPicPr>
        <p:blipFill>
          <a:blip r:embed="rId14"/>
          <a:stretch>
            <a:fillRect/>
          </a:stretch>
        </p:blipFill>
        <p:spPr>
          <a:xfrm>
            <a:off x="2316580" y="5362329"/>
            <a:ext cx="3309433" cy="998662"/>
          </a:xfrm>
          <a:prstGeom prst="rect">
            <a:avLst/>
          </a:prstGeom>
        </p:spPr>
      </p:pic>
      <p:pic>
        <p:nvPicPr>
          <p:cNvPr id="39" name="38 Imagen"/>
          <p:cNvPicPr/>
          <p:nvPr/>
        </p:nvPicPr>
        <p:blipFill>
          <a:blip r:embed="rId15"/>
          <a:stretch>
            <a:fillRect/>
          </a:stretch>
        </p:blipFill>
        <p:spPr>
          <a:xfrm>
            <a:off x="6732240" y="3609683"/>
            <a:ext cx="1224136" cy="2783304"/>
          </a:xfrm>
          <a:prstGeom prst="rect">
            <a:avLst/>
          </a:prstGeom>
        </p:spPr>
      </p:pic>
      <p:pic>
        <p:nvPicPr>
          <p:cNvPr id="40" name="2 Imagen"/>
          <p:cNvPicPr/>
          <p:nvPr/>
        </p:nvPicPr>
        <p:blipFill>
          <a:blip r:embed="rId16"/>
          <a:stretch>
            <a:fillRect/>
          </a:stretch>
        </p:blipFill>
        <p:spPr>
          <a:xfrm>
            <a:off x="6688569" y="1736150"/>
            <a:ext cx="1915879" cy="1908874"/>
          </a:xfrm>
          <a:prstGeom prst="rect">
            <a:avLst/>
          </a:prstGeom>
        </p:spPr>
      </p:pic>
      <p:cxnSp>
        <p:nvCxnSpPr>
          <p:cNvPr id="22" name="Conector recto 21"/>
          <p:cNvCxnSpPr>
            <a:cxnSpLocks/>
          </p:cNvCxnSpPr>
          <p:nvPr/>
        </p:nvCxnSpPr>
        <p:spPr>
          <a:xfrm>
            <a:off x="467544"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614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3" grpId="0"/>
      <p:bldP spid="3"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35496" y="188641"/>
            <a:ext cx="8883918" cy="432047"/>
          </a:xfrm>
          <a:prstGeom prst="rect">
            <a:avLst/>
          </a:prstGeom>
          <a:ln>
            <a:noFill/>
          </a:ln>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Metodología empleada y espacio colaborativo</a:t>
            </a:r>
            <a:endParaRPr lang="es-ES" sz="2800" dirty="0">
              <a:solidFill>
                <a:srgbClr val="76B6D6"/>
              </a:solidFill>
            </a:endParaRPr>
          </a:p>
        </p:txBody>
      </p:sp>
      <p:sp>
        <p:nvSpPr>
          <p:cNvPr id="8" name="2 Marcador de contenido"/>
          <p:cNvSpPr txBox="1">
            <a:spLocks/>
          </p:cNvSpPr>
          <p:nvPr/>
        </p:nvSpPr>
        <p:spPr>
          <a:xfrm>
            <a:off x="2051720" y="906818"/>
            <a:ext cx="4068507"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Coordinación del equipo mediante </a:t>
            </a:r>
            <a:r>
              <a:rPr lang="es-ES_tradnl" sz="1200" dirty="0" err="1">
                <a:latin typeface="+mj-lt"/>
              </a:rPr>
              <a:t>Trello</a:t>
            </a:r>
            <a:r>
              <a:rPr lang="es-ES_tradnl" sz="1200" dirty="0">
                <a:latin typeface="+mj-lt"/>
              </a:rPr>
              <a:t> y </a:t>
            </a:r>
            <a:r>
              <a:rPr lang="es-ES_tradnl" sz="1200" dirty="0" err="1">
                <a:latin typeface="+mj-lt"/>
              </a:rPr>
              <a:t>Github</a:t>
            </a:r>
            <a:r>
              <a:rPr lang="es-ES_tradnl" sz="1200" dirty="0">
                <a:latin typeface="+mj-lt"/>
              </a:rPr>
              <a:t>:  </a:t>
            </a:r>
          </a:p>
        </p:txBody>
      </p:sp>
      <p:sp>
        <p:nvSpPr>
          <p:cNvPr id="12" name="2 Marcador de contenido"/>
          <p:cNvSpPr txBox="1">
            <a:spLocks/>
          </p:cNvSpPr>
          <p:nvPr/>
        </p:nvSpPr>
        <p:spPr>
          <a:xfrm>
            <a:off x="2031959" y="3268559"/>
            <a:ext cx="4068507"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Siguiendo las fases de la metodología CRIP-DM:</a:t>
            </a:r>
          </a:p>
        </p:txBody>
      </p:sp>
      <p:pic>
        <p:nvPicPr>
          <p:cNvPr id="1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006" y="3588343"/>
            <a:ext cx="5732282" cy="2720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9 Grupo"/>
          <p:cNvGrpSpPr/>
          <p:nvPr/>
        </p:nvGrpSpPr>
        <p:grpSpPr>
          <a:xfrm>
            <a:off x="4427984" y="1297011"/>
            <a:ext cx="4104456" cy="1842655"/>
            <a:chOff x="4427984" y="799082"/>
            <a:chExt cx="4104456" cy="2197870"/>
          </a:xfrm>
        </p:grpSpPr>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799082"/>
              <a:ext cx="4104456" cy="219787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182" y="888529"/>
              <a:ext cx="13620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10 Grupo"/>
          <p:cNvGrpSpPr/>
          <p:nvPr/>
        </p:nvGrpSpPr>
        <p:grpSpPr>
          <a:xfrm>
            <a:off x="147223" y="1297011"/>
            <a:ext cx="3876696" cy="1800200"/>
            <a:chOff x="407272" y="1196752"/>
            <a:chExt cx="3876696" cy="1800200"/>
          </a:xfrm>
        </p:grpSpPr>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272" y="1196752"/>
              <a:ext cx="3876696"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7668" y="2596158"/>
              <a:ext cx="87630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15" name="Conector recto 14"/>
          <p:cNvCxnSpPr>
            <a:cxnSpLocks/>
          </p:cNvCxnSpPr>
          <p:nvPr/>
        </p:nvCxnSpPr>
        <p:spPr>
          <a:xfrm>
            <a:off x="755576"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549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107504" y="162000"/>
            <a:ext cx="8883918" cy="432047"/>
          </a:xfrm>
          <a:prstGeom prst="rect">
            <a:avLst/>
          </a:prstGeom>
          <a:ln>
            <a:noFill/>
          </a:ln>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Roles</a:t>
            </a:r>
            <a:endParaRPr lang="es-ES" sz="2800" dirty="0">
              <a:solidFill>
                <a:srgbClr val="76B6D6"/>
              </a:solidFill>
            </a:endParaRPr>
          </a:p>
        </p:txBody>
      </p:sp>
      <p:grpSp>
        <p:nvGrpSpPr>
          <p:cNvPr id="3" name="Grupo 2">
            <a:extLst>
              <a:ext uri="{FF2B5EF4-FFF2-40B4-BE49-F238E27FC236}">
                <a16:creationId xmlns="" xmlns:a16="http://schemas.microsoft.com/office/drawing/2014/main" id="{34F098B2-594A-4CE3-809E-F36191C0A4F8}"/>
              </a:ext>
            </a:extLst>
          </p:cNvPr>
          <p:cNvGrpSpPr/>
          <p:nvPr/>
        </p:nvGrpSpPr>
        <p:grpSpPr>
          <a:xfrm>
            <a:off x="1799184" y="1412776"/>
            <a:ext cx="7344816" cy="4720621"/>
            <a:chOff x="2051720" y="1916832"/>
            <a:chExt cx="5396230" cy="3534410"/>
          </a:xfrm>
        </p:grpSpPr>
        <p:pic>
          <p:nvPicPr>
            <p:cNvPr id="16" name="Imagen 15">
              <a:extLst>
                <a:ext uri="{FF2B5EF4-FFF2-40B4-BE49-F238E27FC236}">
                  <a16:creationId xmlns="" xmlns:a16="http://schemas.microsoft.com/office/drawing/2014/main" id="{83F23C52-2D4D-47D0-9684-834ADA03C245}"/>
                </a:ext>
              </a:extLst>
            </p:cNvPr>
            <p:cNvPicPr/>
            <p:nvPr/>
          </p:nvPicPr>
          <p:blipFill rotWithShape="1">
            <a:blip r:embed="rId2"/>
            <a:srcRect t="12704" b="1"/>
            <a:stretch/>
          </p:blipFill>
          <p:spPr bwMode="auto">
            <a:xfrm>
              <a:off x="2051720" y="1916832"/>
              <a:ext cx="5396230" cy="3534410"/>
            </a:xfrm>
            <a:prstGeom prst="rect">
              <a:avLst/>
            </a:prstGeom>
            <a:ln>
              <a:noFill/>
            </a:ln>
            <a:extLst>
              <a:ext uri="{53640926-AAD7-44d8-BBD7-CCE9431645EC}">
                <a14:shadowObscured xmlns:a14="http://schemas.microsoft.com/office/drawing/2010/main"/>
              </a:ext>
            </a:extLst>
          </p:spPr>
        </p:pic>
        <p:sp>
          <p:nvSpPr>
            <p:cNvPr id="2" name="CuadroTexto 1">
              <a:extLst>
                <a:ext uri="{FF2B5EF4-FFF2-40B4-BE49-F238E27FC236}">
                  <a16:creationId xmlns="" xmlns:a16="http://schemas.microsoft.com/office/drawing/2014/main" id="{FC566529-5E10-4CE9-B08E-BB460E6AC414}"/>
                </a:ext>
              </a:extLst>
            </p:cNvPr>
            <p:cNvSpPr txBox="1"/>
            <p:nvPr/>
          </p:nvSpPr>
          <p:spPr>
            <a:xfrm>
              <a:off x="2157528" y="2048572"/>
              <a:ext cx="864096" cy="299569"/>
            </a:xfrm>
            <a:prstGeom prst="rect">
              <a:avLst/>
            </a:prstGeom>
            <a:noFill/>
          </p:spPr>
          <p:txBody>
            <a:bodyPr wrap="square" rtlCol="0">
              <a:spAutoFit/>
            </a:bodyPr>
            <a:lstStyle/>
            <a:p>
              <a:r>
                <a:rPr lang="es-ES" sz="2000" b="1" dirty="0">
                  <a:latin typeface="+mj-lt"/>
                  <a:cs typeface="Calibri" panose="020F0502020204030204" pitchFamily="34" charset="0"/>
                </a:rPr>
                <a:t>AGILE</a:t>
              </a:r>
            </a:p>
          </p:txBody>
        </p:sp>
      </p:grpSp>
      <p:grpSp>
        <p:nvGrpSpPr>
          <p:cNvPr id="19" name="Grupo 18">
            <a:extLst>
              <a:ext uri="{FF2B5EF4-FFF2-40B4-BE49-F238E27FC236}">
                <a16:creationId xmlns="" xmlns:a16="http://schemas.microsoft.com/office/drawing/2014/main" id="{AEA4CF82-28D1-47A0-8C1A-98E8837FBBFE}"/>
              </a:ext>
            </a:extLst>
          </p:cNvPr>
          <p:cNvGrpSpPr/>
          <p:nvPr/>
        </p:nvGrpSpPr>
        <p:grpSpPr>
          <a:xfrm>
            <a:off x="399996" y="1197611"/>
            <a:ext cx="895597" cy="5464207"/>
            <a:chOff x="145175" y="1255806"/>
            <a:chExt cx="895597" cy="5464207"/>
          </a:xfrm>
        </p:grpSpPr>
        <p:sp>
          <p:nvSpPr>
            <p:cNvPr id="5" name="Rectángulo 4">
              <a:extLst>
                <a:ext uri="{FF2B5EF4-FFF2-40B4-BE49-F238E27FC236}">
                  <a16:creationId xmlns="" xmlns:a16="http://schemas.microsoft.com/office/drawing/2014/main" id="{0FA0BF9B-40BB-4637-A18D-22579D16D76E}"/>
                </a:ext>
              </a:extLst>
            </p:cNvPr>
            <p:cNvSpPr/>
            <p:nvPr/>
          </p:nvSpPr>
          <p:spPr>
            <a:xfrm>
              <a:off x="216672" y="3017714"/>
              <a:ext cx="752129" cy="436979"/>
            </a:xfrm>
            <a:prstGeom prst="rect">
              <a:avLst/>
            </a:prstGeom>
          </p:spPr>
          <p:txBody>
            <a:bodyPr wrap="none">
              <a:spAutoFit/>
            </a:bodyPr>
            <a:lstStyle/>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INGENIERO </a:t>
              </a:r>
            </a:p>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DE DATOS</a:t>
              </a:r>
              <a:endParaRPr lang="es-ES" sz="1000" dirty="0">
                <a:latin typeface="Calibri" panose="020F0502020204030204" pitchFamily="34" charset="0"/>
                <a:ea typeface="Meiryo" panose="020B0400000000000000" pitchFamily="34" charset="-128"/>
                <a:cs typeface="Calibri" panose="020F0502020204030204" pitchFamily="34" charset="0"/>
              </a:endParaRPr>
            </a:p>
          </p:txBody>
        </p:sp>
        <p:sp>
          <p:nvSpPr>
            <p:cNvPr id="25" name="Rectángulo 24">
              <a:extLst>
                <a:ext uri="{FF2B5EF4-FFF2-40B4-BE49-F238E27FC236}">
                  <a16:creationId xmlns="" xmlns:a16="http://schemas.microsoft.com/office/drawing/2014/main" id="{FD275287-C676-44D1-823F-9EB180FED733}"/>
                </a:ext>
              </a:extLst>
            </p:cNvPr>
            <p:cNvSpPr/>
            <p:nvPr/>
          </p:nvSpPr>
          <p:spPr>
            <a:xfrm>
              <a:off x="198875" y="6283034"/>
              <a:ext cx="841897" cy="436979"/>
            </a:xfrm>
            <a:prstGeom prst="rect">
              <a:avLst/>
            </a:prstGeom>
          </p:spPr>
          <p:txBody>
            <a:bodyPr wrap="none">
              <a:spAutoFit/>
            </a:bodyPr>
            <a:lstStyle/>
            <a:p>
              <a:pPr algn="just">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ANALISTA DE </a:t>
              </a:r>
            </a:p>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NEGOCIO </a:t>
              </a:r>
              <a:endParaRPr lang="es-ES" sz="900" dirty="0">
                <a:latin typeface="Calibri" panose="020F0502020204030204" pitchFamily="34" charset="0"/>
                <a:ea typeface="Meiryo" panose="020B0400000000000000" pitchFamily="34" charset="-128"/>
                <a:cs typeface="Calibri" panose="020F0502020204030204" pitchFamily="34" charset="0"/>
              </a:endParaRPr>
            </a:p>
          </p:txBody>
        </p:sp>
        <p:grpSp>
          <p:nvGrpSpPr>
            <p:cNvPr id="18" name="Grupo 17">
              <a:extLst>
                <a:ext uri="{FF2B5EF4-FFF2-40B4-BE49-F238E27FC236}">
                  <a16:creationId xmlns="" xmlns:a16="http://schemas.microsoft.com/office/drawing/2014/main" id="{BA47AEB6-575C-4DCA-BDD0-47E12146BA73}"/>
                </a:ext>
              </a:extLst>
            </p:cNvPr>
            <p:cNvGrpSpPr/>
            <p:nvPr/>
          </p:nvGrpSpPr>
          <p:grpSpPr>
            <a:xfrm>
              <a:off x="145175" y="1255806"/>
              <a:ext cx="853972" cy="5044863"/>
              <a:chOff x="120273" y="1264377"/>
              <a:chExt cx="853972" cy="5044863"/>
            </a:xfrm>
          </p:grpSpPr>
          <p:pic>
            <p:nvPicPr>
              <p:cNvPr id="21" name="Imagen 20">
                <a:extLst>
                  <a:ext uri="{FF2B5EF4-FFF2-40B4-BE49-F238E27FC236}">
                    <a16:creationId xmlns="" xmlns:a16="http://schemas.microsoft.com/office/drawing/2014/main" id="{A3850B2F-9EBC-4351-A5C6-09524E20B393}"/>
                  </a:ext>
                </a:extLst>
              </p:cNvPr>
              <p:cNvPicPr/>
              <p:nvPr/>
            </p:nvPicPr>
            <p:blipFill rotWithShape="1">
              <a:blip r:embed="rId3"/>
              <a:srcRect l="8314" b="2879"/>
              <a:stretch/>
            </p:blipFill>
            <p:spPr bwMode="auto">
              <a:xfrm>
                <a:off x="237162" y="1264377"/>
                <a:ext cx="720000" cy="720000"/>
              </a:xfrm>
              <a:prstGeom prst="rect">
                <a:avLst/>
              </a:prstGeom>
              <a:ln>
                <a:noFill/>
              </a:ln>
              <a:extLst>
                <a:ext uri="{53640926-AAD7-44d8-BBD7-CCE9431645EC}">
                  <a14:shadowObscured xmlns:a14="http://schemas.microsoft.com/office/drawing/2010/main"/>
                </a:ext>
              </a:extLst>
            </p:spPr>
          </p:pic>
          <p:pic>
            <p:nvPicPr>
              <p:cNvPr id="22" name="Imagen 21" descr="Imagen que contiene dibujo&#10;&#10;Descripción generada automáticamente">
                <a:extLst>
                  <a:ext uri="{FF2B5EF4-FFF2-40B4-BE49-F238E27FC236}">
                    <a16:creationId xmlns="" xmlns:a16="http://schemas.microsoft.com/office/drawing/2014/main" id="{7A76130A-7E5F-4B8E-A2BA-9960619BE3AB}"/>
                  </a:ext>
                </a:extLst>
              </p:cNvPr>
              <p:cNvPicPr/>
              <p:nvPr/>
            </p:nvPicPr>
            <p:blipFill rotWithShape="1">
              <a:blip r:embed="rId4"/>
              <a:srcRect b="4036"/>
              <a:stretch/>
            </p:blipFill>
            <p:spPr bwMode="auto">
              <a:xfrm>
                <a:off x="189968" y="2348880"/>
                <a:ext cx="720000" cy="720000"/>
              </a:xfrm>
              <a:prstGeom prst="rect">
                <a:avLst/>
              </a:prstGeom>
              <a:ln>
                <a:noFill/>
              </a:ln>
              <a:extLst>
                <a:ext uri="{53640926-AAD7-44d8-BBD7-CCE9431645EC}">
                  <a14:shadowObscured xmlns:a14="http://schemas.microsoft.com/office/drawing/2010/main"/>
                </a:ext>
              </a:extLst>
            </p:spPr>
          </p:pic>
          <p:sp>
            <p:nvSpPr>
              <p:cNvPr id="23" name="Rectángulo 22">
                <a:extLst>
                  <a:ext uri="{FF2B5EF4-FFF2-40B4-BE49-F238E27FC236}">
                    <a16:creationId xmlns="" xmlns:a16="http://schemas.microsoft.com/office/drawing/2014/main" id="{3122267F-5283-4BC8-B715-C43F486A8E37}"/>
                  </a:ext>
                </a:extLst>
              </p:cNvPr>
              <p:cNvSpPr/>
              <p:nvPr/>
            </p:nvSpPr>
            <p:spPr>
              <a:xfrm>
                <a:off x="211953" y="1931861"/>
                <a:ext cx="688009" cy="436979"/>
              </a:xfrm>
              <a:prstGeom prst="rect">
                <a:avLst/>
              </a:prstGeom>
            </p:spPr>
            <p:txBody>
              <a:bodyPr wrap="none">
                <a:spAutoFit/>
              </a:bodyPr>
              <a:lstStyle/>
              <a:p>
                <a:pPr algn="just">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ANALISTA </a:t>
                </a:r>
              </a:p>
              <a:p>
                <a:pPr algn="just">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DE DATOS</a:t>
                </a:r>
                <a:endParaRPr lang="es-ES" sz="900" dirty="0">
                  <a:latin typeface="Calibri" panose="020F0502020204030204" pitchFamily="34" charset="0"/>
                  <a:ea typeface="Meiryo" panose="020B0400000000000000" pitchFamily="34" charset="-128"/>
                  <a:cs typeface="Calibri" panose="020F0502020204030204" pitchFamily="34" charset="0"/>
                </a:endParaRPr>
              </a:p>
            </p:txBody>
          </p:sp>
          <p:pic>
            <p:nvPicPr>
              <p:cNvPr id="24" name="Imagen 23" descr="Imagen que contiene ropa&#10;&#10;Descripción generada automáticamente">
                <a:extLst>
                  <a:ext uri="{FF2B5EF4-FFF2-40B4-BE49-F238E27FC236}">
                    <a16:creationId xmlns="" xmlns:a16="http://schemas.microsoft.com/office/drawing/2014/main" id="{BF95ACAA-6F49-4B7D-ABAD-CD1910E26CA3}"/>
                  </a:ext>
                </a:extLst>
              </p:cNvPr>
              <p:cNvPicPr/>
              <p:nvPr/>
            </p:nvPicPr>
            <p:blipFill rotWithShape="1">
              <a:blip r:embed="rId5"/>
              <a:srcRect l="5108" r="-5108"/>
              <a:stretch/>
            </p:blipFill>
            <p:spPr>
              <a:xfrm>
                <a:off x="254245" y="5589240"/>
                <a:ext cx="720000" cy="720000"/>
              </a:xfrm>
              <a:prstGeom prst="rect">
                <a:avLst/>
              </a:prstGeom>
            </p:spPr>
          </p:pic>
          <p:pic>
            <p:nvPicPr>
              <p:cNvPr id="26" name="Imagen 25">
                <a:extLst>
                  <a:ext uri="{FF2B5EF4-FFF2-40B4-BE49-F238E27FC236}">
                    <a16:creationId xmlns="" xmlns:a16="http://schemas.microsoft.com/office/drawing/2014/main" id="{D8ED7F08-261D-4C78-8EC8-8936FD5A770E}"/>
                  </a:ext>
                </a:extLst>
              </p:cNvPr>
              <p:cNvPicPr/>
              <p:nvPr/>
            </p:nvPicPr>
            <p:blipFill rotWithShape="1">
              <a:blip r:embed="rId6"/>
              <a:srcRect l="-7651" t="252" r="7651" b="-252"/>
              <a:stretch/>
            </p:blipFill>
            <p:spPr>
              <a:xfrm>
                <a:off x="120273" y="3450281"/>
                <a:ext cx="720000" cy="720000"/>
              </a:xfrm>
              <a:prstGeom prst="rect">
                <a:avLst/>
              </a:prstGeom>
            </p:spPr>
          </p:pic>
          <p:sp>
            <p:nvSpPr>
              <p:cNvPr id="27" name="Rectángulo 26">
                <a:extLst>
                  <a:ext uri="{FF2B5EF4-FFF2-40B4-BE49-F238E27FC236}">
                    <a16:creationId xmlns="" xmlns:a16="http://schemas.microsoft.com/office/drawing/2014/main" id="{18F8DB0A-1770-4ABB-AF3F-0CE6E6A9E01C}"/>
                  </a:ext>
                </a:extLst>
              </p:cNvPr>
              <p:cNvSpPr/>
              <p:nvPr/>
            </p:nvSpPr>
            <p:spPr>
              <a:xfrm>
                <a:off x="209239" y="4085090"/>
                <a:ext cx="721672" cy="436979"/>
              </a:xfrm>
              <a:prstGeom prst="rect">
                <a:avLst/>
              </a:prstGeom>
            </p:spPr>
            <p:txBody>
              <a:bodyPr wrap="none">
                <a:spAutoFit/>
              </a:bodyPr>
              <a:lstStyle/>
              <a:p>
                <a:pPr algn="just">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CIENTIFICO</a:t>
                </a:r>
              </a:p>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DE DATOS</a:t>
                </a:r>
                <a:endParaRPr lang="es-ES" sz="1000" dirty="0">
                  <a:latin typeface="Calibri" panose="020F0502020204030204" pitchFamily="34" charset="0"/>
                  <a:ea typeface="Meiryo" panose="020B0400000000000000" pitchFamily="34" charset="-128"/>
                  <a:cs typeface="Calibri" panose="020F0502020204030204" pitchFamily="34" charset="0"/>
                </a:endParaRPr>
              </a:p>
            </p:txBody>
          </p:sp>
          <p:pic>
            <p:nvPicPr>
              <p:cNvPr id="28" name="Imagen 27">
                <a:extLst>
                  <a:ext uri="{FF2B5EF4-FFF2-40B4-BE49-F238E27FC236}">
                    <a16:creationId xmlns="" xmlns:a16="http://schemas.microsoft.com/office/drawing/2014/main" id="{09BE9FB4-8E6C-4470-8011-3EF41440D169}"/>
                  </a:ext>
                </a:extLst>
              </p:cNvPr>
              <p:cNvPicPr/>
              <p:nvPr/>
            </p:nvPicPr>
            <p:blipFill rotWithShape="1">
              <a:blip r:embed="rId7"/>
              <a:srcRect l="3749" t="-13" r="-3749" b="13"/>
              <a:stretch/>
            </p:blipFill>
            <p:spPr>
              <a:xfrm>
                <a:off x="210075" y="4612419"/>
                <a:ext cx="720000" cy="720000"/>
              </a:xfrm>
              <a:prstGeom prst="rect">
                <a:avLst/>
              </a:prstGeom>
            </p:spPr>
          </p:pic>
        </p:grpSp>
        <p:sp>
          <p:nvSpPr>
            <p:cNvPr id="29" name="Rectángulo 28">
              <a:extLst>
                <a:ext uri="{FF2B5EF4-FFF2-40B4-BE49-F238E27FC236}">
                  <a16:creationId xmlns="" xmlns:a16="http://schemas.microsoft.com/office/drawing/2014/main" id="{F1EE6156-095D-4686-A4CE-0C12963A26AE}"/>
                </a:ext>
              </a:extLst>
            </p:cNvPr>
            <p:cNvSpPr/>
            <p:nvPr/>
          </p:nvSpPr>
          <p:spPr>
            <a:xfrm>
              <a:off x="211699" y="5215237"/>
              <a:ext cx="816249" cy="436979"/>
            </a:xfrm>
            <a:prstGeom prst="rect">
              <a:avLst/>
            </a:prstGeom>
          </p:spPr>
          <p:txBody>
            <a:bodyPr wrap="none">
              <a:spAutoFit/>
            </a:bodyPr>
            <a:lstStyle/>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ARQUITECTO</a:t>
              </a:r>
            </a:p>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DE DATOS</a:t>
              </a:r>
              <a:endParaRPr lang="es-ES" sz="900" dirty="0">
                <a:latin typeface="Calibri" panose="020F0502020204030204" pitchFamily="34" charset="0"/>
                <a:ea typeface="Meiryo" panose="020B0400000000000000" pitchFamily="34" charset="-128"/>
                <a:cs typeface="Calibri" panose="020F0502020204030204" pitchFamily="34" charset="0"/>
              </a:endParaRPr>
            </a:p>
          </p:txBody>
        </p:sp>
      </p:grpSp>
      <p:sp>
        <p:nvSpPr>
          <p:cNvPr id="30" name="Rectángulo 29">
            <a:extLst>
              <a:ext uri="{FF2B5EF4-FFF2-40B4-BE49-F238E27FC236}">
                <a16:creationId xmlns="" xmlns:a16="http://schemas.microsoft.com/office/drawing/2014/main" id="{C3D97FD2-96C5-412D-89B4-A762E9A7F6D4}"/>
              </a:ext>
            </a:extLst>
          </p:cNvPr>
          <p:cNvSpPr/>
          <p:nvPr/>
        </p:nvSpPr>
        <p:spPr>
          <a:xfrm>
            <a:off x="296948" y="1148668"/>
            <a:ext cx="1152128" cy="559268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68" name="Rectángulo 7167">
            <a:extLst>
              <a:ext uri="{FF2B5EF4-FFF2-40B4-BE49-F238E27FC236}">
                <a16:creationId xmlns="" xmlns:a16="http://schemas.microsoft.com/office/drawing/2014/main" id="{79CF3692-013C-4609-BF85-2B6616795D08}"/>
              </a:ext>
            </a:extLst>
          </p:cNvPr>
          <p:cNvSpPr/>
          <p:nvPr/>
        </p:nvSpPr>
        <p:spPr>
          <a:xfrm>
            <a:off x="296948" y="908720"/>
            <a:ext cx="1152128" cy="23785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Avenir Next LT Pro" panose="020B0504020202020204" pitchFamily="34" charset="0"/>
              </a:rPr>
              <a:t>SQUAD</a:t>
            </a:r>
          </a:p>
        </p:txBody>
      </p:sp>
      <p:cxnSp>
        <p:nvCxnSpPr>
          <p:cNvPr id="31" name="Conector recto 30"/>
          <p:cNvCxnSpPr>
            <a:cxnSpLocks/>
          </p:cNvCxnSpPr>
          <p:nvPr/>
        </p:nvCxnSpPr>
        <p:spPr>
          <a:xfrm>
            <a:off x="1115616"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040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162000" y="162000"/>
            <a:ext cx="8883918" cy="504056"/>
          </a:xfrm>
          <a:prstGeom prst="rect">
            <a:avLst/>
          </a:prstGeom>
          <a:ln>
            <a:noFill/>
          </a:ln>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Timeline</a:t>
            </a:r>
            <a:endParaRPr lang="es-ES" sz="3200" dirty="0">
              <a:solidFill>
                <a:srgbClr val="76B6D6"/>
              </a:solidFill>
            </a:endParaRPr>
          </a:p>
        </p:txBody>
      </p:sp>
      <p:graphicFrame>
        <p:nvGraphicFramePr>
          <p:cNvPr id="96" name="Table 7">
            <a:extLst>
              <a:ext uri="{FF2B5EF4-FFF2-40B4-BE49-F238E27FC236}">
                <a16:creationId xmlns="" xmlns:a16="http://schemas.microsoft.com/office/drawing/2014/main" id="{BCF344CC-BEDB-408A-B331-2B38BA2D949B}"/>
              </a:ext>
            </a:extLst>
          </p:cNvPr>
          <p:cNvGraphicFramePr>
            <a:graphicFrameLocks noGrp="1"/>
          </p:cNvGraphicFramePr>
          <p:nvPr>
            <p:extLst>
              <p:ext uri="{D42A27DB-BD31-4B8C-83A1-F6EECF244321}">
                <p14:modId xmlns:p14="http://schemas.microsoft.com/office/powerpoint/2010/main" val="388204532"/>
              </p:ext>
            </p:extLst>
          </p:nvPr>
        </p:nvGraphicFramePr>
        <p:xfrm>
          <a:off x="252368" y="4806866"/>
          <a:ext cx="8401668" cy="783059"/>
        </p:xfrm>
        <a:graphic>
          <a:graphicData uri="http://schemas.openxmlformats.org/drawingml/2006/table">
            <a:tbl>
              <a:tblPr firstRow="1" bandRow="1">
                <a:tableStyleId>{2D5ABB26-0587-4C30-8999-92F81FD0307C}</a:tableStyleId>
              </a:tblPr>
              <a:tblGrid>
                <a:gridCol w="1400278">
                  <a:extLst>
                    <a:ext uri="{9D8B030D-6E8A-4147-A177-3AD203B41FA5}">
                      <a16:colId xmlns="" xmlns:a16="http://schemas.microsoft.com/office/drawing/2014/main" val="20000"/>
                    </a:ext>
                  </a:extLst>
                </a:gridCol>
                <a:gridCol w="1400278">
                  <a:extLst>
                    <a:ext uri="{9D8B030D-6E8A-4147-A177-3AD203B41FA5}">
                      <a16:colId xmlns="" xmlns:a16="http://schemas.microsoft.com/office/drawing/2014/main" val="20001"/>
                    </a:ext>
                  </a:extLst>
                </a:gridCol>
                <a:gridCol w="1400278">
                  <a:extLst>
                    <a:ext uri="{9D8B030D-6E8A-4147-A177-3AD203B41FA5}">
                      <a16:colId xmlns="" xmlns:a16="http://schemas.microsoft.com/office/drawing/2014/main" val="20002"/>
                    </a:ext>
                  </a:extLst>
                </a:gridCol>
                <a:gridCol w="1400278">
                  <a:extLst>
                    <a:ext uri="{9D8B030D-6E8A-4147-A177-3AD203B41FA5}">
                      <a16:colId xmlns="" xmlns:a16="http://schemas.microsoft.com/office/drawing/2014/main" val="20003"/>
                    </a:ext>
                  </a:extLst>
                </a:gridCol>
                <a:gridCol w="1400278">
                  <a:extLst>
                    <a:ext uri="{9D8B030D-6E8A-4147-A177-3AD203B41FA5}">
                      <a16:colId xmlns="" xmlns:a16="http://schemas.microsoft.com/office/drawing/2014/main" val="20004"/>
                    </a:ext>
                  </a:extLst>
                </a:gridCol>
                <a:gridCol w="1400278">
                  <a:extLst>
                    <a:ext uri="{9D8B030D-6E8A-4147-A177-3AD203B41FA5}">
                      <a16:colId xmlns="" xmlns:a16="http://schemas.microsoft.com/office/drawing/2014/main" val="20005"/>
                    </a:ext>
                  </a:extLst>
                </a:gridCol>
              </a:tblGrid>
              <a:tr h="783059">
                <a:tc>
                  <a:txBody>
                    <a:bodyPr/>
                    <a:lstStyle/>
                    <a:p>
                      <a:pPr algn="ctr"/>
                      <a:r>
                        <a:rPr lang="es-ES" sz="1100" b="1"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Febrero</a:t>
                      </a:r>
                    </a:p>
                  </a:txBody>
                  <a:tcPr marL="0" marR="0" marT="34290" marB="3429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Marzo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Abril</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Mayo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Junio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Julio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0000"/>
                  </a:ext>
                </a:extLst>
              </a:tr>
            </a:tbl>
          </a:graphicData>
        </a:graphic>
      </p:graphicFrame>
      <p:sp>
        <p:nvSpPr>
          <p:cNvPr id="105" name="Rectangle 29">
            <a:extLst>
              <a:ext uri="{FF2B5EF4-FFF2-40B4-BE49-F238E27FC236}">
                <a16:creationId xmlns="" xmlns:a16="http://schemas.microsoft.com/office/drawing/2014/main" id="{86D2490A-EF78-45CD-88EE-894B1FD17037}"/>
              </a:ext>
            </a:extLst>
          </p:cNvPr>
          <p:cNvSpPr/>
          <p:nvPr/>
        </p:nvSpPr>
        <p:spPr>
          <a:xfrm>
            <a:off x="1212971" y="1268760"/>
            <a:ext cx="774571" cy="276999"/>
          </a:xfrm>
          <a:prstGeom prst="rect">
            <a:avLst/>
          </a:prstGeom>
          <a:solidFill>
            <a:schemeClr val="accent2"/>
          </a:solidFill>
          <a:ln>
            <a:solidFill>
              <a:schemeClr val="accent2"/>
            </a:solidFill>
          </a:ln>
        </p:spPr>
        <p:txBody>
          <a:bodyPr wrap="square" rtlCol="0">
            <a:spAutoFit/>
          </a:bodyPr>
          <a:lstStyle/>
          <a:p>
            <a:r>
              <a:rPr lang="en-US" sz="1200" b="1" dirty="0">
                <a:solidFill>
                  <a:schemeClr val="bg1"/>
                </a:solidFill>
                <a:latin typeface="Avenir Next LT Pro" panose="020B0504020202020204" pitchFamily="34" charset="0"/>
              </a:rPr>
              <a:t>INICIO</a:t>
            </a:r>
          </a:p>
        </p:txBody>
      </p:sp>
      <p:sp>
        <p:nvSpPr>
          <p:cNvPr id="106" name="Rectangle 31">
            <a:extLst>
              <a:ext uri="{FF2B5EF4-FFF2-40B4-BE49-F238E27FC236}">
                <a16:creationId xmlns="" xmlns:a16="http://schemas.microsoft.com/office/drawing/2014/main" id="{3BC31810-8EFA-4622-BC9F-FBACE70BFBC0}"/>
              </a:ext>
            </a:extLst>
          </p:cNvPr>
          <p:cNvSpPr/>
          <p:nvPr/>
        </p:nvSpPr>
        <p:spPr>
          <a:xfrm>
            <a:off x="1300216" y="1899826"/>
            <a:ext cx="2220389" cy="276999"/>
          </a:xfrm>
          <a:prstGeom prst="rect">
            <a:avLst/>
          </a:prstGeom>
          <a:solidFill>
            <a:schemeClr val="accent2"/>
          </a:solidFill>
          <a:ln>
            <a:solidFill>
              <a:schemeClr val="accent2"/>
            </a:solidFill>
          </a:ln>
        </p:spPr>
        <p:txBody>
          <a:bodyPr wrap="square" rtlCol="0">
            <a:spAutoFit/>
          </a:bodyPr>
          <a:lstStyle/>
          <a:p>
            <a:r>
              <a:rPr lang="es-ES" sz="1200" dirty="0">
                <a:latin typeface="Avenir Next LT Pro" panose="020B0504020202020204" pitchFamily="34" charset="0"/>
              </a:rPr>
              <a:t>Comprensión del negocio</a:t>
            </a:r>
            <a:endParaRPr lang="en-US" sz="1200" dirty="0">
              <a:solidFill>
                <a:srgbClr val="272A31"/>
              </a:solidFill>
              <a:latin typeface="Avenir Next LT Pro" panose="020B0504020202020204" pitchFamily="34" charset="0"/>
            </a:endParaRPr>
          </a:p>
        </p:txBody>
      </p:sp>
      <p:cxnSp>
        <p:nvCxnSpPr>
          <p:cNvPr id="107" name="Straight Connector 33">
            <a:extLst>
              <a:ext uri="{FF2B5EF4-FFF2-40B4-BE49-F238E27FC236}">
                <a16:creationId xmlns="" xmlns:a16="http://schemas.microsoft.com/office/drawing/2014/main" id="{C4F0F540-5A0A-47F1-8F34-8EFFD9270356}"/>
              </a:ext>
            </a:extLst>
          </p:cNvPr>
          <p:cNvCxnSpPr>
            <a:cxnSpLocks/>
          </p:cNvCxnSpPr>
          <p:nvPr/>
        </p:nvCxnSpPr>
        <p:spPr>
          <a:xfrm flipV="1">
            <a:off x="1206001" y="1271040"/>
            <a:ext cx="0" cy="35358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Straight Connector 50">
            <a:extLst>
              <a:ext uri="{FF2B5EF4-FFF2-40B4-BE49-F238E27FC236}">
                <a16:creationId xmlns="" xmlns:a16="http://schemas.microsoft.com/office/drawing/2014/main" id="{48830353-737B-490A-A4EC-6A187542ABFF}"/>
              </a:ext>
            </a:extLst>
          </p:cNvPr>
          <p:cNvCxnSpPr>
            <a:cxnSpLocks/>
          </p:cNvCxnSpPr>
          <p:nvPr/>
        </p:nvCxnSpPr>
        <p:spPr>
          <a:xfrm flipV="1">
            <a:off x="1300216" y="2168387"/>
            <a:ext cx="0" cy="263847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Straight Connector 52">
            <a:extLst>
              <a:ext uri="{FF2B5EF4-FFF2-40B4-BE49-F238E27FC236}">
                <a16:creationId xmlns="" xmlns:a16="http://schemas.microsoft.com/office/drawing/2014/main" id="{0BF5FF47-9016-4D8A-AEB0-8DC61F80F0E8}"/>
              </a:ext>
            </a:extLst>
          </p:cNvPr>
          <p:cNvCxnSpPr>
            <a:cxnSpLocks/>
          </p:cNvCxnSpPr>
          <p:nvPr/>
        </p:nvCxnSpPr>
        <p:spPr>
          <a:xfrm flipV="1">
            <a:off x="8436911" y="1458858"/>
            <a:ext cx="0" cy="334800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2" name="Straight Connector 81">
            <a:extLst>
              <a:ext uri="{FF2B5EF4-FFF2-40B4-BE49-F238E27FC236}">
                <a16:creationId xmlns="" xmlns:a16="http://schemas.microsoft.com/office/drawing/2014/main" id="{97FD89A8-3BCC-4C1B-8242-9CCEC81041A1}"/>
              </a:ext>
            </a:extLst>
          </p:cNvPr>
          <p:cNvCxnSpPr>
            <a:cxnSpLocks/>
          </p:cNvCxnSpPr>
          <p:nvPr/>
        </p:nvCxnSpPr>
        <p:spPr>
          <a:xfrm flipV="1">
            <a:off x="1200754" y="1609575"/>
            <a:ext cx="7236157" cy="51467"/>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36" name="Straight Connector 100">
            <a:extLst>
              <a:ext uri="{FF2B5EF4-FFF2-40B4-BE49-F238E27FC236}">
                <a16:creationId xmlns="" xmlns:a16="http://schemas.microsoft.com/office/drawing/2014/main" id="{AB706DAD-5FD0-4C60-8D99-07A3426861A5}"/>
              </a:ext>
            </a:extLst>
          </p:cNvPr>
          <p:cNvCxnSpPr>
            <a:cxnSpLocks/>
          </p:cNvCxnSpPr>
          <p:nvPr/>
        </p:nvCxnSpPr>
        <p:spPr>
          <a:xfrm>
            <a:off x="1300216" y="2322954"/>
            <a:ext cx="1202425"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174" name="Rectangle 31">
            <a:extLst>
              <a:ext uri="{FF2B5EF4-FFF2-40B4-BE49-F238E27FC236}">
                <a16:creationId xmlns="" xmlns:a16="http://schemas.microsoft.com/office/drawing/2014/main" id="{A361815E-76B9-4884-B90B-7291D965EBE5}"/>
              </a:ext>
            </a:extLst>
          </p:cNvPr>
          <p:cNvSpPr/>
          <p:nvPr/>
        </p:nvSpPr>
        <p:spPr>
          <a:xfrm>
            <a:off x="2456470" y="2414616"/>
            <a:ext cx="1837436" cy="276999"/>
          </a:xfrm>
          <a:prstGeom prst="rect">
            <a:avLst/>
          </a:prstGeom>
          <a:solidFill>
            <a:schemeClr val="bg2">
              <a:lumMod val="75000"/>
            </a:schemeClr>
          </a:solidFill>
          <a:ln>
            <a:solidFill>
              <a:schemeClr val="accent2"/>
            </a:solidFill>
          </a:ln>
        </p:spPr>
        <p:txBody>
          <a:bodyPr wrap="square" rtlCol="0">
            <a:spAutoFit/>
          </a:bodyPr>
          <a:lstStyle/>
          <a:p>
            <a:r>
              <a:rPr lang="es-ES" sz="1200" dirty="0">
                <a:latin typeface="Avenir Next LT Pro" panose="020B0504020202020204" pitchFamily="34" charset="0"/>
              </a:rPr>
              <a:t>Compresión de datos</a:t>
            </a:r>
            <a:endParaRPr lang="en-US" sz="1200" dirty="0">
              <a:solidFill>
                <a:srgbClr val="272A31"/>
              </a:solidFill>
              <a:latin typeface="Avenir Next LT Pro" panose="020B0504020202020204" pitchFamily="34" charset="0"/>
            </a:endParaRPr>
          </a:p>
        </p:txBody>
      </p:sp>
      <p:sp>
        <p:nvSpPr>
          <p:cNvPr id="178" name="Rectangle 29">
            <a:extLst>
              <a:ext uri="{FF2B5EF4-FFF2-40B4-BE49-F238E27FC236}">
                <a16:creationId xmlns="" xmlns:a16="http://schemas.microsoft.com/office/drawing/2014/main" id="{319BE501-6BE7-4D75-AEF6-A538302C7301}"/>
              </a:ext>
            </a:extLst>
          </p:cNvPr>
          <p:cNvSpPr/>
          <p:nvPr/>
        </p:nvSpPr>
        <p:spPr>
          <a:xfrm>
            <a:off x="8451038" y="4500220"/>
            <a:ext cx="513450" cy="276999"/>
          </a:xfrm>
          <a:prstGeom prst="rect">
            <a:avLst/>
          </a:prstGeom>
          <a:solidFill>
            <a:schemeClr val="accent2"/>
          </a:solidFill>
          <a:ln>
            <a:solidFill>
              <a:schemeClr val="accent2"/>
            </a:solidFill>
          </a:ln>
        </p:spPr>
        <p:txBody>
          <a:bodyPr wrap="square" rtlCol="0">
            <a:spAutoFit/>
          </a:bodyPr>
          <a:lstStyle/>
          <a:p>
            <a:r>
              <a:rPr lang="en-US" sz="1200" b="1" dirty="0">
                <a:solidFill>
                  <a:schemeClr val="bg1"/>
                </a:solidFill>
                <a:latin typeface="Avenir Next LT Pro" panose="020B0504020202020204" pitchFamily="34" charset="0"/>
              </a:rPr>
              <a:t>FIN</a:t>
            </a:r>
          </a:p>
        </p:txBody>
      </p:sp>
      <p:sp>
        <p:nvSpPr>
          <p:cNvPr id="179" name="Rectangle 31">
            <a:extLst>
              <a:ext uri="{FF2B5EF4-FFF2-40B4-BE49-F238E27FC236}">
                <a16:creationId xmlns="" xmlns:a16="http://schemas.microsoft.com/office/drawing/2014/main" id="{8114E52C-AAA8-437E-A1CF-581A58265B1B}"/>
              </a:ext>
            </a:extLst>
          </p:cNvPr>
          <p:cNvSpPr/>
          <p:nvPr/>
        </p:nvSpPr>
        <p:spPr>
          <a:xfrm>
            <a:off x="3503027" y="2891606"/>
            <a:ext cx="2105691" cy="276999"/>
          </a:xfrm>
          <a:prstGeom prst="rect">
            <a:avLst/>
          </a:prstGeom>
          <a:solidFill>
            <a:schemeClr val="accent2">
              <a:lumMod val="60000"/>
              <a:lumOff val="40000"/>
            </a:schemeClr>
          </a:solidFill>
          <a:ln>
            <a:solidFill>
              <a:schemeClr val="accent2"/>
            </a:solidFill>
          </a:ln>
        </p:spPr>
        <p:txBody>
          <a:bodyPr wrap="square" rtlCol="0">
            <a:spAutoFit/>
          </a:bodyPr>
          <a:lstStyle/>
          <a:p>
            <a:r>
              <a:rPr lang="es-ES" sz="1200" dirty="0">
                <a:latin typeface="Avenir Next LT Pro" panose="020B0504020202020204" pitchFamily="34" charset="0"/>
              </a:rPr>
              <a:t>Preparación de los datos</a:t>
            </a:r>
            <a:endParaRPr lang="en-US" sz="1200" dirty="0">
              <a:solidFill>
                <a:srgbClr val="272A31"/>
              </a:solidFill>
              <a:latin typeface="Avenir Next LT Pro" panose="020B0504020202020204" pitchFamily="34" charset="0"/>
            </a:endParaRPr>
          </a:p>
        </p:txBody>
      </p:sp>
      <p:sp>
        <p:nvSpPr>
          <p:cNvPr id="180" name="Rectangle 31">
            <a:extLst>
              <a:ext uri="{FF2B5EF4-FFF2-40B4-BE49-F238E27FC236}">
                <a16:creationId xmlns="" xmlns:a16="http://schemas.microsoft.com/office/drawing/2014/main" id="{19EB45B8-E517-404E-AF47-CFE7CC8EA61A}"/>
              </a:ext>
            </a:extLst>
          </p:cNvPr>
          <p:cNvSpPr/>
          <p:nvPr/>
        </p:nvSpPr>
        <p:spPr>
          <a:xfrm>
            <a:off x="4818832" y="3414042"/>
            <a:ext cx="1080863" cy="276999"/>
          </a:xfrm>
          <a:prstGeom prst="rect">
            <a:avLst/>
          </a:prstGeom>
          <a:solidFill>
            <a:schemeClr val="accent4"/>
          </a:solidFill>
          <a:ln>
            <a:solidFill>
              <a:schemeClr val="accent2"/>
            </a:solidFill>
          </a:ln>
        </p:spPr>
        <p:txBody>
          <a:bodyPr wrap="square" rtlCol="0">
            <a:spAutoFit/>
          </a:bodyPr>
          <a:lstStyle/>
          <a:p>
            <a:r>
              <a:rPr lang="es-ES" sz="1200" dirty="0">
                <a:latin typeface="Avenir Next LT Pro" panose="020B0504020202020204" pitchFamily="34" charset="0"/>
              </a:rPr>
              <a:t>Modelado</a:t>
            </a:r>
            <a:endParaRPr lang="en-US" sz="1200" dirty="0">
              <a:solidFill>
                <a:srgbClr val="272A31"/>
              </a:solidFill>
              <a:latin typeface="Avenir Next LT Pro" panose="020B0504020202020204" pitchFamily="34" charset="0"/>
            </a:endParaRPr>
          </a:p>
        </p:txBody>
      </p:sp>
      <p:sp>
        <p:nvSpPr>
          <p:cNvPr id="181" name="Rectangle 31">
            <a:extLst>
              <a:ext uri="{FF2B5EF4-FFF2-40B4-BE49-F238E27FC236}">
                <a16:creationId xmlns="" xmlns:a16="http://schemas.microsoft.com/office/drawing/2014/main" id="{187C1216-AAF8-45FC-B68E-F3B1259A346A}"/>
              </a:ext>
            </a:extLst>
          </p:cNvPr>
          <p:cNvSpPr/>
          <p:nvPr/>
        </p:nvSpPr>
        <p:spPr>
          <a:xfrm>
            <a:off x="5496032" y="3845954"/>
            <a:ext cx="2152597" cy="276999"/>
          </a:xfrm>
          <a:prstGeom prst="rect">
            <a:avLst/>
          </a:prstGeom>
          <a:solidFill>
            <a:srgbClr val="B6FFA1"/>
          </a:solidFill>
          <a:ln>
            <a:solidFill>
              <a:schemeClr val="accent2"/>
            </a:solidFill>
          </a:ln>
        </p:spPr>
        <p:txBody>
          <a:bodyPr wrap="square" rtlCol="0">
            <a:spAutoFit/>
          </a:bodyPr>
          <a:lstStyle/>
          <a:p>
            <a:r>
              <a:rPr lang="es-ES" sz="1200" dirty="0">
                <a:latin typeface="Avenir Next LT Pro" panose="020B0504020202020204" pitchFamily="34" charset="0"/>
              </a:rPr>
              <a:t>Evaluación de resultados</a:t>
            </a:r>
            <a:endParaRPr lang="en-US" sz="1200" dirty="0">
              <a:solidFill>
                <a:srgbClr val="272A31"/>
              </a:solidFill>
              <a:latin typeface="Avenir Next LT Pro" panose="020B0504020202020204" pitchFamily="34" charset="0"/>
            </a:endParaRPr>
          </a:p>
        </p:txBody>
      </p:sp>
      <p:sp>
        <p:nvSpPr>
          <p:cNvPr id="182" name="Rectangle 31">
            <a:extLst>
              <a:ext uri="{FF2B5EF4-FFF2-40B4-BE49-F238E27FC236}">
                <a16:creationId xmlns="" xmlns:a16="http://schemas.microsoft.com/office/drawing/2014/main" id="{935F64D2-1A2C-4E86-93A1-08E57546FE80}"/>
              </a:ext>
            </a:extLst>
          </p:cNvPr>
          <p:cNvSpPr/>
          <p:nvPr/>
        </p:nvSpPr>
        <p:spPr>
          <a:xfrm>
            <a:off x="6270188" y="4346331"/>
            <a:ext cx="2152597" cy="276999"/>
          </a:xfrm>
          <a:prstGeom prst="rect">
            <a:avLst/>
          </a:prstGeom>
          <a:solidFill>
            <a:srgbClr val="C00000"/>
          </a:solidFill>
          <a:ln>
            <a:solidFill>
              <a:schemeClr val="accent2"/>
            </a:solidFill>
          </a:ln>
        </p:spPr>
        <p:txBody>
          <a:bodyPr wrap="square" rtlCol="0">
            <a:spAutoFit/>
          </a:bodyPr>
          <a:lstStyle/>
          <a:p>
            <a:r>
              <a:rPr lang="es-ES" sz="1200" dirty="0">
                <a:latin typeface="Avenir Next LT Pro" panose="020B0504020202020204" pitchFamily="34" charset="0"/>
              </a:rPr>
              <a:t>Informe final y revisión</a:t>
            </a:r>
            <a:endParaRPr lang="en-US" sz="1200" dirty="0">
              <a:solidFill>
                <a:srgbClr val="272A31"/>
              </a:solidFill>
              <a:latin typeface="Avenir Next LT Pro" panose="020B0504020202020204" pitchFamily="34" charset="0"/>
            </a:endParaRPr>
          </a:p>
        </p:txBody>
      </p:sp>
      <p:cxnSp>
        <p:nvCxnSpPr>
          <p:cNvPr id="184" name="Straight Connector 100">
            <a:extLst>
              <a:ext uri="{FF2B5EF4-FFF2-40B4-BE49-F238E27FC236}">
                <a16:creationId xmlns="" xmlns:a16="http://schemas.microsoft.com/office/drawing/2014/main" id="{4873D8E7-A5A3-4E70-9F73-8B6F37813EA9}"/>
              </a:ext>
            </a:extLst>
          </p:cNvPr>
          <p:cNvCxnSpPr>
            <a:cxnSpLocks/>
          </p:cNvCxnSpPr>
          <p:nvPr/>
        </p:nvCxnSpPr>
        <p:spPr>
          <a:xfrm>
            <a:off x="2456470" y="2827010"/>
            <a:ext cx="1046557"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87" name="Straight Connector 50">
            <a:extLst>
              <a:ext uri="{FF2B5EF4-FFF2-40B4-BE49-F238E27FC236}">
                <a16:creationId xmlns="" xmlns:a16="http://schemas.microsoft.com/office/drawing/2014/main" id="{A56C839D-3FEA-415C-8F44-756326730748}"/>
              </a:ext>
            </a:extLst>
          </p:cNvPr>
          <p:cNvCxnSpPr>
            <a:cxnSpLocks/>
          </p:cNvCxnSpPr>
          <p:nvPr/>
        </p:nvCxnSpPr>
        <p:spPr>
          <a:xfrm flipV="1">
            <a:off x="2456471" y="2645378"/>
            <a:ext cx="0" cy="227684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0" name="Straight Connector 50">
            <a:extLst>
              <a:ext uri="{FF2B5EF4-FFF2-40B4-BE49-F238E27FC236}">
                <a16:creationId xmlns="" xmlns:a16="http://schemas.microsoft.com/office/drawing/2014/main" id="{33806030-6B3C-4AC9-A515-5C27BFE2A28A}"/>
              </a:ext>
            </a:extLst>
          </p:cNvPr>
          <p:cNvCxnSpPr>
            <a:cxnSpLocks/>
          </p:cNvCxnSpPr>
          <p:nvPr/>
        </p:nvCxnSpPr>
        <p:spPr>
          <a:xfrm flipV="1">
            <a:off x="3503027" y="3186956"/>
            <a:ext cx="1962" cy="161334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5" name="Straight Connector 100">
            <a:extLst>
              <a:ext uri="{FF2B5EF4-FFF2-40B4-BE49-F238E27FC236}">
                <a16:creationId xmlns="" xmlns:a16="http://schemas.microsoft.com/office/drawing/2014/main" id="{8B78411A-A7DF-45B9-B53D-21541F8B6D5D}"/>
              </a:ext>
            </a:extLst>
          </p:cNvPr>
          <p:cNvCxnSpPr>
            <a:cxnSpLocks/>
          </p:cNvCxnSpPr>
          <p:nvPr/>
        </p:nvCxnSpPr>
        <p:spPr>
          <a:xfrm>
            <a:off x="3520605" y="3331066"/>
            <a:ext cx="1298227"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50">
            <a:extLst>
              <a:ext uri="{FF2B5EF4-FFF2-40B4-BE49-F238E27FC236}">
                <a16:creationId xmlns="" xmlns:a16="http://schemas.microsoft.com/office/drawing/2014/main" id="{12902546-6B7C-4EA0-87FA-79A9C8BD6CF1}"/>
              </a:ext>
            </a:extLst>
          </p:cNvPr>
          <p:cNvCxnSpPr>
            <a:cxnSpLocks/>
          </p:cNvCxnSpPr>
          <p:nvPr/>
        </p:nvCxnSpPr>
        <p:spPr>
          <a:xfrm flipV="1">
            <a:off x="4816870" y="3623274"/>
            <a:ext cx="1962" cy="161334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8" name="Straight Connector 50">
            <a:extLst>
              <a:ext uri="{FF2B5EF4-FFF2-40B4-BE49-F238E27FC236}">
                <a16:creationId xmlns="" xmlns:a16="http://schemas.microsoft.com/office/drawing/2014/main" id="{E75C41AB-4166-4BBE-AE8C-1A08AC604E01}"/>
              </a:ext>
            </a:extLst>
          </p:cNvPr>
          <p:cNvCxnSpPr>
            <a:cxnSpLocks/>
          </p:cNvCxnSpPr>
          <p:nvPr/>
        </p:nvCxnSpPr>
        <p:spPr>
          <a:xfrm flipV="1">
            <a:off x="5496032" y="4120565"/>
            <a:ext cx="0" cy="85883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0" name="Straight Connector 50">
            <a:extLst>
              <a:ext uri="{FF2B5EF4-FFF2-40B4-BE49-F238E27FC236}">
                <a16:creationId xmlns="" xmlns:a16="http://schemas.microsoft.com/office/drawing/2014/main" id="{A069A759-EA0F-430C-81F1-AB63B89598C9}"/>
              </a:ext>
            </a:extLst>
          </p:cNvPr>
          <p:cNvCxnSpPr>
            <a:cxnSpLocks/>
          </p:cNvCxnSpPr>
          <p:nvPr/>
        </p:nvCxnSpPr>
        <p:spPr>
          <a:xfrm flipV="1">
            <a:off x="6272057" y="4584506"/>
            <a:ext cx="0" cy="67542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100">
            <a:extLst>
              <a:ext uri="{FF2B5EF4-FFF2-40B4-BE49-F238E27FC236}">
                <a16:creationId xmlns="" xmlns:a16="http://schemas.microsoft.com/office/drawing/2014/main" id="{B04A56A4-4792-4E56-99DF-9449DF4DEF1A}"/>
              </a:ext>
            </a:extLst>
          </p:cNvPr>
          <p:cNvCxnSpPr>
            <a:cxnSpLocks/>
          </p:cNvCxnSpPr>
          <p:nvPr/>
        </p:nvCxnSpPr>
        <p:spPr>
          <a:xfrm>
            <a:off x="4816870" y="3809338"/>
            <a:ext cx="620901"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04" name="Straight Connector 100">
            <a:extLst>
              <a:ext uri="{FF2B5EF4-FFF2-40B4-BE49-F238E27FC236}">
                <a16:creationId xmlns="" xmlns:a16="http://schemas.microsoft.com/office/drawing/2014/main" id="{2956A3FF-AFB5-483E-B051-DBBB336C1D3A}"/>
              </a:ext>
            </a:extLst>
          </p:cNvPr>
          <p:cNvCxnSpPr>
            <a:cxnSpLocks/>
          </p:cNvCxnSpPr>
          <p:nvPr/>
        </p:nvCxnSpPr>
        <p:spPr>
          <a:xfrm>
            <a:off x="5498436" y="4267170"/>
            <a:ext cx="771752"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 xmlns:a16="http://schemas.microsoft.com/office/drawing/2014/main" id="{46C13632-1CC3-43D3-80F0-F95B85E17B4C}"/>
              </a:ext>
            </a:extLst>
          </p:cNvPr>
          <p:cNvSpPr txBox="1"/>
          <p:nvPr/>
        </p:nvSpPr>
        <p:spPr>
          <a:xfrm>
            <a:off x="3779912" y="5805264"/>
            <a:ext cx="2808312" cy="369332"/>
          </a:xfrm>
          <a:prstGeom prst="rect">
            <a:avLst/>
          </a:prstGeom>
          <a:noFill/>
        </p:spPr>
        <p:txBody>
          <a:bodyPr wrap="square" rtlCol="0">
            <a:spAutoFit/>
          </a:bodyPr>
          <a:lstStyle/>
          <a:p>
            <a:r>
              <a:rPr lang="es-ES_tradnl" dirty="0">
                <a:solidFill>
                  <a:srgbClr val="053144"/>
                </a:solidFill>
                <a:latin typeface="Avenir Next LT Pro" panose="020B0504020202020204" pitchFamily="34" charset="0"/>
              </a:rPr>
              <a:t>TIMELINE</a:t>
            </a:r>
            <a:endParaRPr lang="es-ES" dirty="0">
              <a:solidFill>
                <a:srgbClr val="053144"/>
              </a:solidFill>
              <a:latin typeface="Avenir Next LT Pro" panose="020B0504020202020204" pitchFamily="34" charset="0"/>
            </a:endParaRPr>
          </a:p>
        </p:txBody>
      </p:sp>
      <p:cxnSp>
        <p:nvCxnSpPr>
          <p:cNvPr id="28" name="Conector recto 27"/>
          <p:cNvCxnSpPr>
            <a:cxnSpLocks/>
          </p:cNvCxnSpPr>
          <p:nvPr/>
        </p:nvCxnSpPr>
        <p:spPr>
          <a:xfrm>
            <a:off x="1403648"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3695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 xmlns:a16="http://schemas.microsoft.com/office/drawing/2014/main" id="{031AF013-6C9A-4ECB-BA4C-2538C0367A3C}"/>
              </a:ext>
            </a:extLst>
          </p:cNvPr>
          <p:cNvSpPr/>
          <p:nvPr/>
        </p:nvSpPr>
        <p:spPr>
          <a:xfrm>
            <a:off x="3203848" y="908720"/>
            <a:ext cx="5436488" cy="54006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1 Título"/>
          <p:cNvSpPr txBox="1">
            <a:spLocks/>
          </p:cNvSpPr>
          <p:nvPr/>
        </p:nvSpPr>
        <p:spPr>
          <a:xfrm>
            <a:off x="162000" y="162000"/>
            <a:ext cx="8883918" cy="504056"/>
          </a:xfrm>
          <a:prstGeom prst="rect">
            <a:avLst/>
          </a:prstGeom>
          <a:ln>
            <a:noFill/>
          </a:ln>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latin typeface="Calibri" panose="020F0502020204030204" pitchFamily="34" charset="0"/>
                <a:cs typeface="Calibri" panose="020F0502020204030204" pitchFamily="34" charset="0"/>
              </a:rPr>
              <a:t>Arquitectura</a:t>
            </a:r>
            <a:endParaRPr lang="es-ES" sz="3200" dirty="0">
              <a:solidFill>
                <a:srgbClr val="76B6D6"/>
              </a:solidFill>
              <a:latin typeface="Calibri" panose="020F0502020204030204" pitchFamily="34" charset="0"/>
              <a:cs typeface="Calibri" panose="020F0502020204030204" pitchFamily="34" charset="0"/>
            </a:endParaRPr>
          </a:p>
        </p:txBody>
      </p:sp>
      <p:pic>
        <p:nvPicPr>
          <p:cNvPr id="15362" name="Picture 2" descr="Working with CSV files | Fund Recs">
            <a:extLst>
              <a:ext uri="{FF2B5EF4-FFF2-40B4-BE49-F238E27FC236}">
                <a16:creationId xmlns="" xmlns:a16="http://schemas.microsoft.com/office/drawing/2014/main" id="{CAB3E9E7-6751-4B3F-A1B5-5AD26A9763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789418"/>
            <a:ext cx="864096" cy="86409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Guia de estilo para desarrollar una API | by Alejandro Roa | Medium">
            <a:extLst>
              <a:ext uri="{FF2B5EF4-FFF2-40B4-BE49-F238E27FC236}">
                <a16:creationId xmlns="" xmlns:a16="http://schemas.microsoft.com/office/drawing/2014/main" id="{AC0A3DD2-9B8F-44B6-B69F-CAA5811EA3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015" y="3801333"/>
            <a:ext cx="924555" cy="97920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Premios Datathon y de Periodismo de Datos del Ayuntamiento de ...">
            <a:extLst>
              <a:ext uri="{FF2B5EF4-FFF2-40B4-BE49-F238E27FC236}">
                <a16:creationId xmlns="" xmlns:a16="http://schemas.microsoft.com/office/drawing/2014/main" id="{6D6ED911-5960-41AE-B73E-9032338BB3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481" y="2892955"/>
            <a:ext cx="1503626" cy="1040102"/>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Por qué Docker? - Linux en Taringa!">
            <a:extLst>
              <a:ext uri="{FF2B5EF4-FFF2-40B4-BE49-F238E27FC236}">
                <a16:creationId xmlns="" xmlns:a16="http://schemas.microsoft.com/office/drawing/2014/main" id="{AB06FB90-984E-4C19-997D-2092E49BC96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8024" y="-171400"/>
            <a:ext cx="2259161" cy="2015608"/>
          </a:xfrm>
          <a:prstGeom prst="rect">
            <a:avLst/>
          </a:prstGeom>
          <a:noFill/>
          <a:extLst>
            <a:ext uri="{909E8E84-426E-40dd-AFC4-6F175D3DCCD1}">
              <a14:hiddenFill xmlns:a14="http://schemas.microsoft.com/office/drawing/2010/main">
                <a:solidFill>
                  <a:srgbClr val="FFFFFF"/>
                </a:solidFill>
              </a14:hiddenFill>
            </a:ext>
          </a:extLst>
        </p:spPr>
      </p:pic>
      <p:sp>
        <p:nvSpPr>
          <p:cNvPr id="3" name="Flecha: a la derecha 2">
            <a:extLst>
              <a:ext uri="{FF2B5EF4-FFF2-40B4-BE49-F238E27FC236}">
                <a16:creationId xmlns="" xmlns:a16="http://schemas.microsoft.com/office/drawing/2014/main" id="{2BC9ED29-C159-4821-9B8E-A3D52D9EC5EF}"/>
              </a:ext>
            </a:extLst>
          </p:cNvPr>
          <p:cNvSpPr/>
          <p:nvPr/>
        </p:nvSpPr>
        <p:spPr>
          <a:xfrm>
            <a:off x="2123728" y="2996952"/>
            <a:ext cx="828208"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esquinas redondeadas 32">
            <a:extLst>
              <a:ext uri="{FF2B5EF4-FFF2-40B4-BE49-F238E27FC236}">
                <a16:creationId xmlns="" xmlns:a16="http://schemas.microsoft.com/office/drawing/2014/main" id="{C51E2730-37CF-40FA-8705-25A688E90E8D}"/>
              </a:ext>
            </a:extLst>
          </p:cNvPr>
          <p:cNvSpPr/>
          <p:nvPr/>
        </p:nvSpPr>
        <p:spPr>
          <a:xfrm>
            <a:off x="3456108" y="2148353"/>
            <a:ext cx="4888481" cy="1811106"/>
          </a:xfrm>
          <a:prstGeom prst="roundRect">
            <a:avLst/>
          </a:prstGeom>
          <a:solidFill>
            <a:schemeClr val="bg1">
              <a:lumMod val="9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CuadroTexto 3">
            <a:extLst>
              <a:ext uri="{FF2B5EF4-FFF2-40B4-BE49-F238E27FC236}">
                <a16:creationId xmlns="" xmlns:a16="http://schemas.microsoft.com/office/drawing/2014/main" id="{B4122D29-9AC2-4EE2-9CA1-BB50B9388145}"/>
              </a:ext>
            </a:extLst>
          </p:cNvPr>
          <p:cNvSpPr txBox="1"/>
          <p:nvPr/>
        </p:nvSpPr>
        <p:spPr>
          <a:xfrm>
            <a:off x="4967928" y="1844824"/>
            <a:ext cx="3024336" cy="307777"/>
          </a:xfrm>
          <a:prstGeom prst="rect">
            <a:avLst/>
          </a:prstGeom>
          <a:noFill/>
        </p:spPr>
        <p:txBody>
          <a:bodyPr wrap="square" rtlCol="0">
            <a:spAutoFit/>
          </a:bodyPr>
          <a:lstStyle/>
          <a:p>
            <a:r>
              <a:rPr lang="es-ES" sz="1400" b="1" dirty="0">
                <a:solidFill>
                  <a:srgbClr val="053144"/>
                </a:solidFill>
                <a:latin typeface="Avenir Next LT Pro" panose="020B0504020202020204" pitchFamily="34" charset="0"/>
              </a:rPr>
              <a:t>Procesamiento de datos</a:t>
            </a:r>
          </a:p>
        </p:txBody>
      </p:sp>
      <p:sp>
        <p:nvSpPr>
          <p:cNvPr id="6" name="Flecha: a la izquierda y derecha 5">
            <a:extLst>
              <a:ext uri="{FF2B5EF4-FFF2-40B4-BE49-F238E27FC236}">
                <a16:creationId xmlns="" xmlns:a16="http://schemas.microsoft.com/office/drawing/2014/main" id="{C399A176-3840-45D6-B2F3-92504387A0A5}"/>
              </a:ext>
            </a:extLst>
          </p:cNvPr>
          <p:cNvSpPr/>
          <p:nvPr/>
        </p:nvSpPr>
        <p:spPr>
          <a:xfrm>
            <a:off x="5517401" y="3366943"/>
            <a:ext cx="586155" cy="203655"/>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a:ln w="22225">
                <a:solidFill>
                  <a:schemeClr val="accent2"/>
                </a:solidFill>
                <a:prstDash val="solid"/>
              </a:ln>
              <a:solidFill>
                <a:schemeClr val="accent2">
                  <a:lumMod val="40000"/>
                  <a:lumOff val="60000"/>
                </a:schemeClr>
              </a:solidFill>
            </a:endParaRPr>
          </a:p>
        </p:txBody>
      </p:sp>
      <p:pic>
        <p:nvPicPr>
          <p:cNvPr id="15374" name="Picture 14" descr="Primeros pasos con pandas en Python - AEPI Escuela de programacion ...">
            <a:extLst>
              <a:ext uri="{FF2B5EF4-FFF2-40B4-BE49-F238E27FC236}">
                <a16:creationId xmlns="" xmlns:a16="http://schemas.microsoft.com/office/drawing/2014/main" id="{956DD34E-21C8-4514-B17D-0C95EAD945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77556" y="2537917"/>
            <a:ext cx="2467033" cy="1421542"/>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descr="Google Collaboratory Notebooks and sharing it on Github | by ...">
            <a:extLst>
              <a:ext uri="{FF2B5EF4-FFF2-40B4-BE49-F238E27FC236}">
                <a16:creationId xmlns="" xmlns:a16="http://schemas.microsoft.com/office/drawing/2014/main" id="{A88AB4A4-E533-4A95-9B18-F509AA1C5E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26310" y="3045790"/>
            <a:ext cx="1704844" cy="718639"/>
          </a:xfrm>
          <a:prstGeom prst="rect">
            <a:avLst/>
          </a:prstGeom>
          <a:noFill/>
          <a:extLst>
            <a:ext uri="{909E8E84-426E-40dd-AFC4-6F175D3DCCD1}">
              <a14:hiddenFill xmlns:a14="http://schemas.microsoft.com/office/drawing/2010/main">
                <a:solidFill>
                  <a:srgbClr val="FFFFFF"/>
                </a:solidFill>
              </a14:hiddenFill>
            </a:ext>
          </a:extLst>
        </p:spPr>
      </p:pic>
      <p:sp>
        <p:nvSpPr>
          <p:cNvPr id="41" name="Rectángulo: esquinas redondeadas 40">
            <a:extLst>
              <a:ext uri="{FF2B5EF4-FFF2-40B4-BE49-F238E27FC236}">
                <a16:creationId xmlns="" xmlns:a16="http://schemas.microsoft.com/office/drawing/2014/main" id="{982994E2-0F01-4B44-8CE1-3ADB11325D39}"/>
              </a:ext>
            </a:extLst>
          </p:cNvPr>
          <p:cNvSpPr/>
          <p:nvPr/>
        </p:nvSpPr>
        <p:spPr>
          <a:xfrm>
            <a:off x="3493697" y="4305160"/>
            <a:ext cx="4888481" cy="1811106"/>
          </a:xfrm>
          <a:prstGeom prst="roundRect">
            <a:avLst/>
          </a:prstGeom>
          <a:solidFill>
            <a:schemeClr val="bg1">
              <a:lumMod val="9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3" name="CuadroTexto 42">
            <a:extLst>
              <a:ext uri="{FF2B5EF4-FFF2-40B4-BE49-F238E27FC236}">
                <a16:creationId xmlns="" xmlns:a16="http://schemas.microsoft.com/office/drawing/2014/main" id="{7F899546-A833-4F36-8D8E-FC4A6F86BF25}"/>
              </a:ext>
            </a:extLst>
          </p:cNvPr>
          <p:cNvSpPr txBox="1"/>
          <p:nvPr/>
        </p:nvSpPr>
        <p:spPr>
          <a:xfrm>
            <a:off x="5251134" y="4047580"/>
            <a:ext cx="1704844" cy="307777"/>
          </a:xfrm>
          <a:prstGeom prst="rect">
            <a:avLst/>
          </a:prstGeom>
          <a:noFill/>
        </p:spPr>
        <p:txBody>
          <a:bodyPr wrap="square" rtlCol="0">
            <a:spAutoFit/>
          </a:bodyPr>
          <a:lstStyle/>
          <a:p>
            <a:r>
              <a:rPr lang="es-ES" sz="1400" b="1" dirty="0">
                <a:solidFill>
                  <a:srgbClr val="053144"/>
                </a:solidFill>
                <a:latin typeface="Avenir Next LT Pro" panose="020B0504020202020204" pitchFamily="34" charset="0"/>
              </a:rPr>
              <a:t>Visualización</a:t>
            </a:r>
          </a:p>
        </p:txBody>
      </p:sp>
      <p:pic>
        <p:nvPicPr>
          <p:cNvPr id="15380" name="Picture 20" descr="ELK Stack Tutorial - Getting Started With ELK Stack | Edureka">
            <a:extLst>
              <a:ext uri="{FF2B5EF4-FFF2-40B4-BE49-F238E27FC236}">
                <a16:creationId xmlns="" xmlns:a16="http://schemas.microsoft.com/office/drawing/2014/main" id="{DD897998-CAA0-46E5-9430-415C1AE4AB0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13102" y="4332878"/>
            <a:ext cx="2394788" cy="172360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ector recto 17"/>
          <p:cNvCxnSpPr>
            <a:cxnSpLocks/>
          </p:cNvCxnSpPr>
          <p:nvPr/>
        </p:nvCxnSpPr>
        <p:spPr>
          <a:xfrm>
            <a:off x="1691680"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9309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4923491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27"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62000" y="162000"/>
            <a:ext cx="8883918" cy="504056"/>
          </a:xfrm>
          <a:prstGeom prst="rect">
            <a:avLst/>
          </a:prstGeom>
        </p:spPr>
        <p:txBody>
          <a:bodyPr vert="horz" anchor="ctr">
            <a:normAutofit fontScale="25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12800" dirty="0">
                <a:solidFill>
                  <a:srgbClr val="76B6D6"/>
                </a:solidFill>
              </a:rPr>
              <a:t>Preparación de los datos</a:t>
            </a:r>
            <a:endParaRPr lang="es-ES" dirty="0">
              <a:solidFill>
                <a:srgbClr val="76B6D6"/>
              </a:solidFill>
            </a:endParaRPr>
          </a:p>
        </p:txBody>
      </p:sp>
      <p:sp>
        <p:nvSpPr>
          <p:cNvPr id="8" name="2 Marcador de contenido"/>
          <p:cNvSpPr txBox="1">
            <a:spLocks/>
          </p:cNvSpPr>
          <p:nvPr/>
        </p:nvSpPr>
        <p:spPr>
          <a:xfrm>
            <a:off x="143453" y="764704"/>
            <a:ext cx="5355523"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Preparación de los </a:t>
            </a:r>
            <a:r>
              <a:rPr lang="es-ES_tradnl" sz="1200" dirty="0" err="1">
                <a:latin typeface="+mj-lt"/>
              </a:rPr>
              <a:t>dataset</a:t>
            </a:r>
            <a:r>
              <a:rPr lang="es-ES_tradnl" sz="1200" dirty="0">
                <a:latin typeface="+mj-lt"/>
              </a:rPr>
              <a:t>  con </a:t>
            </a:r>
            <a:r>
              <a:rPr lang="es-ES_tradnl" sz="1200" b="1" dirty="0" err="1">
                <a:latin typeface="+mj-lt"/>
              </a:rPr>
              <a:t>phyton</a:t>
            </a:r>
            <a:r>
              <a:rPr lang="es-ES_tradnl" sz="1200" dirty="0">
                <a:latin typeface="+mj-lt"/>
              </a:rPr>
              <a:t>:  </a:t>
            </a:r>
          </a:p>
        </p:txBody>
      </p:sp>
      <p:grpSp>
        <p:nvGrpSpPr>
          <p:cNvPr id="3" name="2 Grupo"/>
          <p:cNvGrpSpPr/>
          <p:nvPr/>
        </p:nvGrpSpPr>
        <p:grpSpPr>
          <a:xfrm>
            <a:off x="3845380" y="1196752"/>
            <a:ext cx="5114737" cy="2589530"/>
            <a:chOff x="3563888" y="1268760"/>
            <a:chExt cx="5396230" cy="2589530"/>
          </a:xfrm>
        </p:grpSpPr>
        <p:pic>
          <p:nvPicPr>
            <p:cNvPr id="14" name="13 Imagen"/>
            <p:cNvPicPr/>
            <p:nvPr/>
          </p:nvPicPr>
          <p:blipFill>
            <a:blip r:embed="rId7"/>
            <a:stretch>
              <a:fillRect/>
            </a:stretch>
          </p:blipFill>
          <p:spPr>
            <a:xfrm>
              <a:off x="3563888" y="1268760"/>
              <a:ext cx="5396230" cy="2589530"/>
            </a:xfrm>
            <a:prstGeom prst="rect">
              <a:avLst/>
            </a:prstGeom>
          </p:spPr>
        </p:pic>
        <p:pic>
          <p:nvPicPr>
            <p:cNvPr id="819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72400" y="1366850"/>
              <a:ext cx="471539" cy="451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1" name="2 Marcador de contenido"/>
          <p:cNvSpPr txBox="1">
            <a:spLocks/>
          </p:cNvSpPr>
          <p:nvPr/>
        </p:nvSpPr>
        <p:spPr>
          <a:xfrm>
            <a:off x="179511" y="1196752"/>
            <a:ext cx="3168351" cy="79208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mj-lt"/>
              </a:rPr>
              <a:t>Los datos originales hay que tratarlos para calcular el valor del Índice de calidad del aire ( ICA) de cada contaminante en cada estación de medida.</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sp>
        <p:nvSpPr>
          <p:cNvPr id="15" name="2 Marcador de contenido"/>
          <p:cNvSpPr txBox="1">
            <a:spLocks/>
          </p:cNvSpPr>
          <p:nvPr/>
        </p:nvSpPr>
        <p:spPr>
          <a:xfrm>
            <a:off x="143453" y="3789040"/>
            <a:ext cx="3347863" cy="69458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Avenir Next LT Pro" panose="020B0504020202020204" pitchFamily="34" charset="0"/>
              </a:rPr>
              <a:t>El pre-procesamiento y análisis lo realizamos con </a:t>
            </a:r>
            <a:r>
              <a:rPr lang="es-ES_tradnl" sz="1200" b="1" dirty="0" err="1">
                <a:latin typeface="Avenir Next LT Pro" panose="020B0504020202020204" pitchFamily="34" charset="0"/>
              </a:rPr>
              <a:t>colab</a:t>
            </a:r>
            <a:r>
              <a:rPr lang="es-ES_tradnl" sz="1200" b="1" dirty="0">
                <a:latin typeface="Avenir Next LT Pro" panose="020B0504020202020204" pitchFamily="34" charset="0"/>
              </a:rPr>
              <a:t> de google </a:t>
            </a:r>
            <a:r>
              <a:rPr lang="es-ES_tradnl" sz="1200" dirty="0">
                <a:latin typeface="Avenir Next LT Pro" panose="020B0504020202020204" pitchFamily="34" charset="0"/>
              </a:rPr>
              <a:t>y</a:t>
            </a:r>
            <a:r>
              <a:rPr lang="es-ES_tradnl" sz="1200" b="1" dirty="0">
                <a:latin typeface="Avenir Next LT Pro" panose="020B0504020202020204" pitchFamily="34" charset="0"/>
              </a:rPr>
              <a:t> </a:t>
            </a:r>
            <a:r>
              <a:rPr lang="es-ES_tradnl" sz="1200" b="1" dirty="0" err="1">
                <a:latin typeface="Avenir Next LT Pro" panose="020B0504020202020204" pitchFamily="34" charset="0"/>
              </a:rPr>
              <a:t>jupyter</a:t>
            </a:r>
            <a:r>
              <a:rPr lang="es-ES_tradnl" sz="1200" b="1" dirty="0">
                <a:latin typeface="Avenir Next LT Pro" panose="020B0504020202020204" pitchFamily="34" charset="0"/>
              </a:rPr>
              <a:t> notebook</a:t>
            </a:r>
            <a:r>
              <a:rPr lang="es-ES_tradnl" sz="1200" dirty="0">
                <a:latin typeface="Avenir Next LT Pro" panose="020B0504020202020204" pitchFamily="34" charset="0"/>
              </a:rPr>
              <a:t>:  </a:t>
            </a:r>
          </a:p>
        </p:txBody>
      </p:sp>
      <p:pic>
        <p:nvPicPr>
          <p:cNvPr id="16" name="15 Imagen"/>
          <p:cNvPicPr/>
          <p:nvPr/>
        </p:nvPicPr>
        <p:blipFill>
          <a:blip r:embed="rId9"/>
          <a:stretch>
            <a:fillRect/>
          </a:stretch>
        </p:blipFill>
        <p:spPr>
          <a:xfrm>
            <a:off x="179512" y="5013176"/>
            <a:ext cx="3347863" cy="1512168"/>
          </a:xfrm>
          <a:prstGeom prst="rect">
            <a:avLst/>
          </a:prstGeom>
        </p:spPr>
      </p:pic>
      <p:pic>
        <p:nvPicPr>
          <p:cNvPr id="8195"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40217" y="4533441"/>
            <a:ext cx="445964" cy="429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223" y="4617318"/>
            <a:ext cx="289560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2 Marcador de contenido"/>
          <p:cNvSpPr txBox="1">
            <a:spLocks/>
          </p:cNvSpPr>
          <p:nvPr/>
        </p:nvSpPr>
        <p:spPr>
          <a:xfrm>
            <a:off x="4098793" y="3814543"/>
            <a:ext cx="3825552" cy="669085"/>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mj-lt"/>
              </a:rPr>
              <a:t>Analizamos las variables de calidad del aire, las </a:t>
            </a:r>
            <a:r>
              <a:rPr lang="es-ES_tradnl" sz="1200" dirty="0" err="1">
                <a:latin typeface="+mj-lt"/>
              </a:rPr>
              <a:t>metereológicas</a:t>
            </a:r>
            <a:r>
              <a:rPr lang="es-ES_tradnl" sz="1200" dirty="0">
                <a:latin typeface="+mj-lt"/>
              </a:rPr>
              <a:t> y el Índice de Calidad del Aire (ICA)</a:t>
            </a:r>
            <a:endParaRPr lang="es-ES" sz="1200" dirty="0">
              <a:latin typeface="+mj-lt"/>
            </a:endParaRPr>
          </a:p>
          <a:p>
            <a:pPr marL="109728" indent="0">
              <a:buClr>
                <a:schemeClr val="accent2">
                  <a:lumMod val="75000"/>
                </a:schemeClr>
              </a:buClr>
              <a:buNone/>
            </a:pPr>
            <a:endParaRPr lang="es-ES_tradnl" sz="1200" dirty="0">
              <a:latin typeface="+mj-lt"/>
              <a:cs typeface="Calibri" panose="020F0502020204030204" pitchFamily="34" charset="0"/>
            </a:endParaRPr>
          </a:p>
        </p:txBody>
      </p:sp>
      <p:pic>
        <p:nvPicPr>
          <p:cNvPr id="21" name="20 Imagen"/>
          <p:cNvPicPr/>
          <p:nvPr/>
        </p:nvPicPr>
        <p:blipFill>
          <a:blip r:embed="rId12"/>
          <a:stretch>
            <a:fillRect/>
          </a:stretch>
        </p:blipFill>
        <p:spPr>
          <a:xfrm>
            <a:off x="6293653" y="4360094"/>
            <a:ext cx="2666465" cy="1097421"/>
          </a:xfrm>
          <a:prstGeom prst="rect">
            <a:avLst/>
          </a:prstGeom>
        </p:spPr>
      </p:pic>
      <p:pic>
        <p:nvPicPr>
          <p:cNvPr id="22" name="21 Imagen"/>
          <p:cNvPicPr/>
          <p:nvPr/>
        </p:nvPicPr>
        <p:blipFill>
          <a:blip r:embed="rId13"/>
          <a:stretch>
            <a:fillRect/>
          </a:stretch>
        </p:blipFill>
        <p:spPr>
          <a:xfrm>
            <a:off x="3845381" y="4388355"/>
            <a:ext cx="2448272" cy="947010"/>
          </a:xfrm>
          <a:prstGeom prst="rect">
            <a:avLst/>
          </a:prstGeom>
        </p:spPr>
      </p:pic>
      <p:pic>
        <p:nvPicPr>
          <p:cNvPr id="24" name="23 Imagen"/>
          <p:cNvPicPr/>
          <p:nvPr/>
        </p:nvPicPr>
        <p:blipFill>
          <a:blip r:embed="rId14"/>
          <a:stretch>
            <a:fillRect/>
          </a:stretch>
        </p:blipFill>
        <p:spPr>
          <a:xfrm>
            <a:off x="4758075" y="5335365"/>
            <a:ext cx="2880320" cy="1065247"/>
          </a:xfrm>
          <a:prstGeom prst="rect">
            <a:avLst/>
          </a:prstGeom>
        </p:spPr>
      </p:pic>
      <p:cxnSp>
        <p:nvCxnSpPr>
          <p:cNvPr id="18" name="Conector recto 17"/>
          <p:cNvCxnSpPr>
            <a:cxnSpLocks/>
          </p:cNvCxnSpPr>
          <p:nvPr/>
        </p:nvCxnSpPr>
        <p:spPr>
          <a:xfrm>
            <a:off x="2051720" y="692696"/>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5213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9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p:bldP spid="15" grpId="0" animBg="1"/>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F3mLWH5PBngEbJ0Z.PoyL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IPKBCewr4r.IkVhg4uvLX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F3mLWH5PBngEbJ0Z.PoyL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ujo">
  <a:themeElements>
    <a:clrScheme name="Personalizado 3">
      <a:dk1>
        <a:sysClr val="windowText" lastClr="000000"/>
      </a:dk1>
      <a:lt1>
        <a:sysClr val="window" lastClr="FFFFFF"/>
      </a:lt1>
      <a:dk2>
        <a:srgbClr val="008000"/>
      </a:dk2>
      <a:lt2>
        <a:srgbClr val="B0DFA0"/>
      </a:lt2>
      <a:accent1>
        <a:srgbClr val="B0DFA0"/>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Diseño personalizado">
  <a:themeElements>
    <a:clrScheme name="Personalizado 3">
      <a:dk1>
        <a:sysClr val="windowText" lastClr="000000"/>
      </a:dk1>
      <a:lt1>
        <a:sysClr val="window" lastClr="FFFFFF"/>
      </a:lt1>
      <a:dk2>
        <a:srgbClr val="008000"/>
      </a:dk2>
      <a:lt2>
        <a:srgbClr val="B0DFA0"/>
      </a:lt2>
      <a:accent1>
        <a:srgbClr val="B0DFA0"/>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855</TotalTime>
  <Words>1081</Words>
  <Application>Microsoft Macintosh PowerPoint</Application>
  <PresentationFormat>Presentación en pantalla (4:3)</PresentationFormat>
  <Paragraphs>129</Paragraphs>
  <Slides>17</Slides>
  <Notes>12</Notes>
  <HiddenSlides>0</HiddenSlides>
  <MMClips>0</MMClips>
  <ScaleCrop>false</ScaleCrop>
  <HeadingPairs>
    <vt:vector size="6" baseType="variant">
      <vt:variant>
        <vt:lpstr>Tema</vt:lpstr>
      </vt:variant>
      <vt:variant>
        <vt:i4>2</vt:i4>
      </vt:variant>
      <vt:variant>
        <vt:lpstr>Servidores OLE incrustados</vt:lpstr>
      </vt:variant>
      <vt:variant>
        <vt:i4>1</vt:i4>
      </vt:variant>
      <vt:variant>
        <vt:lpstr>Títulos de diapositiva</vt:lpstr>
      </vt:variant>
      <vt:variant>
        <vt:i4>17</vt:i4>
      </vt:variant>
    </vt:vector>
  </HeadingPairs>
  <TitlesOfParts>
    <vt:vector size="20" baseType="lpstr">
      <vt:lpstr>Flujo</vt:lpstr>
      <vt:lpstr>Diseño personalizado</vt:lpstr>
      <vt:lpstr>Diapositiva de think-cell</vt:lpstr>
      <vt:lpstr>Presentación de PowerPoint</vt:lpstr>
      <vt:lpstr>Presentación de PowerPoint</vt:lpstr>
      <vt:lpstr>Objetivos del análisis</vt:lpstr>
      <vt:lpstr>Fuentes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Conclusiones y estudio posterior</vt:lpstr>
      <vt:lpstr>En recuerdo a todas las personas afectas directa o indirectamente por la covid-19.  </vt:lpstr>
    </vt:vector>
  </TitlesOfParts>
  <Company>ORANGE FT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Calidad del aire en la Comunidad de Madrid</dc:title>
  <dc:creator>VARA  ALONSO, SUSANA</dc:creator>
  <cp:lastModifiedBy>Walter Ronceros Navajo</cp:lastModifiedBy>
  <cp:revision>96</cp:revision>
  <dcterms:created xsi:type="dcterms:W3CDTF">2020-07-19T14:33:05Z</dcterms:created>
  <dcterms:modified xsi:type="dcterms:W3CDTF">2020-07-21T20:23:55Z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36020b0-6d69-48c1-9bb5-c586c1062b70_Enabled">
    <vt:lpwstr>True</vt:lpwstr>
  </property>
  <property fmtid="{D5CDD505-2E9C-101B-9397-08002B2CF9AE}" pid="3" name="MSIP_Label_236020b0-6d69-48c1-9bb5-c586c1062b70_SiteId">
    <vt:lpwstr>cf36141c-ddd7-45a7-b073-111f66d0b30c</vt:lpwstr>
  </property>
  <property fmtid="{D5CDD505-2E9C-101B-9397-08002B2CF9AE}" pid="4" name="MSIP_Label_236020b0-6d69-48c1-9bb5-c586c1062b70_Owner">
    <vt:lpwstr>a.gallardo.rivilla@avanade.com</vt:lpwstr>
  </property>
  <property fmtid="{D5CDD505-2E9C-101B-9397-08002B2CF9AE}" pid="5" name="MSIP_Label_236020b0-6d69-48c1-9bb5-c586c1062b70_SetDate">
    <vt:lpwstr>2020-07-20T07:31:10.5412364Z</vt:lpwstr>
  </property>
  <property fmtid="{D5CDD505-2E9C-101B-9397-08002B2CF9AE}" pid="6" name="MSIP_Label_236020b0-6d69-48c1-9bb5-c586c1062b70_Name">
    <vt:lpwstr>Confidential</vt:lpwstr>
  </property>
  <property fmtid="{D5CDD505-2E9C-101B-9397-08002B2CF9AE}" pid="7" name="MSIP_Label_236020b0-6d69-48c1-9bb5-c586c1062b70_Application">
    <vt:lpwstr>Microsoft Azure Information Protection</vt:lpwstr>
  </property>
  <property fmtid="{D5CDD505-2E9C-101B-9397-08002B2CF9AE}" pid="8" name="MSIP_Label_236020b0-6d69-48c1-9bb5-c586c1062b70_ActionId">
    <vt:lpwstr>daf6f25d-7597-421b-bd94-2f2813aef4a6</vt:lpwstr>
  </property>
  <property fmtid="{D5CDD505-2E9C-101B-9397-08002B2CF9AE}" pid="9" name="MSIP_Label_236020b0-6d69-48c1-9bb5-c586c1062b70_Extended_MSFT_Method">
    <vt:lpwstr>Automatic</vt:lpwstr>
  </property>
  <property fmtid="{D5CDD505-2E9C-101B-9397-08002B2CF9AE}" pid="10" name="MSIP_Label_5fae8262-b78e-4366-8929-a5d6aac95320_Enabled">
    <vt:lpwstr>True</vt:lpwstr>
  </property>
  <property fmtid="{D5CDD505-2E9C-101B-9397-08002B2CF9AE}" pid="11" name="MSIP_Label_5fae8262-b78e-4366-8929-a5d6aac95320_SiteId">
    <vt:lpwstr>cf36141c-ddd7-45a7-b073-111f66d0b30c</vt:lpwstr>
  </property>
  <property fmtid="{D5CDD505-2E9C-101B-9397-08002B2CF9AE}" pid="12" name="MSIP_Label_5fae8262-b78e-4366-8929-a5d6aac95320_Owner">
    <vt:lpwstr>a.gallardo.rivilla@avanade.com</vt:lpwstr>
  </property>
  <property fmtid="{D5CDD505-2E9C-101B-9397-08002B2CF9AE}" pid="13" name="MSIP_Label_5fae8262-b78e-4366-8929-a5d6aac95320_SetDate">
    <vt:lpwstr>2020-07-20T07:31:10.5412364Z</vt:lpwstr>
  </property>
  <property fmtid="{D5CDD505-2E9C-101B-9397-08002B2CF9AE}" pid="14" name="MSIP_Label_5fae8262-b78e-4366-8929-a5d6aac95320_Name">
    <vt:lpwstr>Recipients Have Full Control</vt:lpwstr>
  </property>
  <property fmtid="{D5CDD505-2E9C-101B-9397-08002B2CF9AE}" pid="15" name="MSIP_Label_5fae8262-b78e-4366-8929-a5d6aac95320_Application">
    <vt:lpwstr>Microsoft Azure Information Protection</vt:lpwstr>
  </property>
  <property fmtid="{D5CDD505-2E9C-101B-9397-08002B2CF9AE}" pid="16" name="MSIP_Label_5fae8262-b78e-4366-8929-a5d6aac95320_ActionId">
    <vt:lpwstr>daf6f25d-7597-421b-bd94-2f2813aef4a6</vt:lpwstr>
  </property>
  <property fmtid="{D5CDD505-2E9C-101B-9397-08002B2CF9AE}" pid="17" name="MSIP_Label_5fae8262-b78e-4366-8929-a5d6aac95320_Parent">
    <vt:lpwstr>236020b0-6d69-48c1-9bb5-c586c1062b70</vt:lpwstr>
  </property>
  <property fmtid="{D5CDD505-2E9C-101B-9397-08002B2CF9AE}" pid="18" name="MSIP_Label_5fae8262-b78e-4366-8929-a5d6aac95320_Extended_MSFT_Method">
    <vt:lpwstr>Automatic</vt:lpwstr>
  </property>
  <property fmtid="{D5CDD505-2E9C-101B-9397-08002B2CF9AE}" pid="19" name="Sensitivity">
    <vt:lpwstr>Confidential Recipients Have Full Control</vt:lpwstr>
  </property>
</Properties>
</file>